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3" d="100"/>
          <a:sy n="63" d="100"/>
        </p:scale>
        <p:origin x="976"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00874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982121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yash2412-d/IBM-Data-Science/blob/main/Applied%20Data%20Science%20Capstone/Week%201/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ash2412-d/IBM-Data-Science/blob/main/Applied%20Data%20Science%20Capstone/Week%20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ash2412-d/IBM-Data-Science/blob/main/Applied%20Data%20Science%20Capstone/Week%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ash2412-d/IBM-Data-Science/blob/main/Applied%20Data%20Science%20Capstone/Week%20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ash2412-d/IBM-Data-Science/blob/main/Applied%20Data%20Science%20Capstone/Week%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yash2412-d/IBM-Data-Science/blob/main/Applied%20Data%20Science%20Capstone/Week%204/SpaceX_Machine%20Learning%20Prediction_Part_5%20(1).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yash2412-d/IBM-Data-Science/blob/main/Applied%20Data%20Science%20Capstone/Week%201/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yash2412-d/IBM-Data-Science/blob/main/Applied%20Data%20Science%20Capstone/Week%20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Yashaswini D</a:t>
            </a:r>
          </a:p>
          <a:p>
            <a:r>
              <a:rPr lang="en-US" dirty="0">
                <a:solidFill>
                  <a:schemeClr val="bg2"/>
                </a:solidFill>
                <a:latin typeface="Abadi" panose="020B0604020104020204" pitchFamily="34" charset="0"/>
                <a:ea typeface="SF Pro" pitchFamily="2" charset="0"/>
                <a:cs typeface="SF Pro" pitchFamily="2" charset="0"/>
              </a:rPr>
              <a:t>29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2560"/>
            <a:ext cx="5823829" cy="4744403"/>
          </a:xfrm>
          <a:prstGeom prst="rect">
            <a:avLst/>
          </a:prstGeom>
        </p:spPr>
        <p:txBody>
          <a:bodyPr/>
          <a:lstStyle/>
          <a:p>
            <a:pPr marL="0" indent="0">
              <a:buNone/>
            </a:pPr>
            <a:r>
              <a:rPr lang="en-US" sz="2000" dirty="0"/>
              <a:t>Data Wrangling is the process of cleaning and</a:t>
            </a:r>
          </a:p>
          <a:p>
            <a:pPr marL="0" indent="0">
              <a:buNone/>
            </a:pPr>
            <a:r>
              <a:rPr lang="en-US" sz="2000" dirty="0"/>
              <a:t>unifying messy and complex data sets for easy access</a:t>
            </a:r>
          </a:p>
          <a:p>
            <a:pPr marL="0" indent="0">
              <a:buNone/>
            </a:pPr>
            <a:r>
              <a:rPr lang="en-US" sz="2000" dirty="0"/>
              <a:t>and Exploratory Data Analysis (EDA).</a:t>
            </a:r>
          </a:p>
          <a:p>
            <a:pPr marL="0" indent="0">
              <a:buNone/>
            </a:pPr>
            <a:endParaRPr lang="en-US" sz="2000" dirty="0"/>
          </a:p>
          <a:p>
            <a:pPr marL="0" indent="0">
              <a:buNone/>
            </a:pPr>
            <a:r>
              <a:rPr lang="en-US" sz="2000" dirty="0"/>
              <a:t>We will first calculate the number of launches on each</a:t>
            </a:r>
          </a:p>
          <a:p>
            <a:pPr marL="0" indent="0">
              <a:buNone/>
            </a:pPr>
            <a:r>
              <a:rPr lang="en-US" sz="2000" dirty="0"/>
              <a:t>site, then calculate the number and occurrence of</a:t>
            </a:r>
          </a:p>
          <a:p>
            <a:pPr marL="0" indent="0">
              <a:buNone/>
            </a:pPr>
            <a:r>
              <a:rPr lang="en-US" sz="2000" dirty="0"/>
              <a:t>mission outcome per orbit type.</a:t>
            </a:r>
          </a:p>
          <a:p>
            <a:pPr marL="0" indent="0">
              <a:buNone/>
            </a:pPr>
            <a:endParaRPr lang="en-US" sz="2000" dirty="0"/>
          </a:p>
          <a:p>
            <a:pPr marL="0" indent="0">
              <a:buNone/>
            </a:pPr>
            <a:r>
              <a:rPr lang="en-US" sz="2000" dirty="0"/>
              <a:t>We then create a landing outcome label from the</a:t>
            </a:r>
          </a:p>
          <a:p>
            <a:pPr marL="0" indent="0">
              <a:buNone/>
            </a:pPr>
            <a:r>
              <a:rPr lang="en-US" sz="2000" dirty="0"/>
              <a:t>outcome column. This will make it easier for further</a:t>
            </a:r>
          </a:p>
          <a:p>
            <a:pPr marL="0" indent="0">
              <a:buNone/>
            </a:pPr>
            <a:r>
              <a:rPr lang="en-US" sz="2000" dirty="0"/>
              <a:t>analysis, visualization, and ML. Lastly, we will export</a:t>
            </a:r>
          </a:p>
          <a:p>
            <a:pPr marL="0" indent="0">
              <a:buNone/>
            </a:pPr>
            <a:r>
              <a:rPr lang="en-US" sz="2000" dirty="0"/>
              <a:t>the result to a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6DADD074-798C-97D8-DA2F-5383E195D3F5}"/>
              </a:ext>
            </a:extLst>
          </p:cNvPr>
          <p:cNvPicPr>
            <a:picLocks noChangeAspect="1"/>
          </p:cNvPicPr>
          <p:nvPr/>
        </p:nvPicPr>
        <p:blipFill>
          <a:blip r:embed="rId3"/>
          <a:stretch>
            <a:fillRect/>
          </a:stretch>
        </p:blipFill>
        <p:spPr>
          <a:xfrm>
            <a:off x="7298568" y="1432560"/>
            <a:ext cx="3987043" cy="2946400"/>
          </a:xfrm>
          <a:prstGeom prst="rect">
            <a:avLst/>
          </a:prstGeom>
        </p:spPr>
      </p:pic>
      <p:sp>
        <p:nvSpPr>
          <p:cNvPr id="7" name="TextBox 6">
            <a:extLst>
              <a:ext uri="{FF2B5EF4-FFF2-40B4-BE49-F238E27FC236}">
                <a16:creationId xmlns:a16="http://schemas.microsoft.com/office/drawing/2014/main" id="{49D7788F-E0AE-59B7-9F4C-73C35962BD0B}"/>
              </a:ext>
            </a:extLst>
          </p:cNvPr>
          <p:cNvSpPr txBox="1"/>
          <p:nvPr/>
        </p:nvSpPr>
        <p:spPr>
          <a:xfrm>
            <a:off x="7298568" y="4622800"/>
            <a:ext cx="3987043" cy="1600438"/>
          </a:xfrm>
          <a:prstGeom prst="rect">
            <a:avLst/>
          </a:prstGeom>
          <a:noFill/>
        </p:spPr>
        <p:txBody>
          <a:bodyPr wrap="square" rtlCol="0">
            <a:spAutoFit/>
          </a:bodyPr>
          <a:lstStyle/>
          <a:p>
            <a:r>
              <a:rPr lang="en-IN" dirty="0"/>
              <a:t>GitHub URL: </a:t>
            </a:r>
            <a:r>
              <a:rPr lang="en-IN" sz="1600" dirty="0">
                <a:hlinkClick r:id="rId4"/>
              </a:rPr>
              <a:t>https://github.com/yash2412-d/IBM-Data-Science/blob/main/Applied%20Data%20Science%20Capstone/Week%201/labs-jupyter-spacex-Data%20wrangling.ipynb</a:t>
            </a:r>
            <a:endParaRPr lang="en-IN" sz="1600" dirty="0"/>
          </a:p>
          <a:p>
            <a:endParaRPr lang="en-IN" sz="16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2560"/>
            <a:ext cx="7307189" cy="4744403"/>
          </a:xfrm>
          <a:prstGeom prst="rect">
            <a:avLst/>
          </a:prstGeom>
        </p:spPr>
        <p:txBody>
          <a:bodyPr lIns="91440" tIns="45720" rIns="91440" bIns="45720" anchor="t"/>
          <a:lstStyle/>
          <a:p>
            <a:r>
              <a:rPr lang="en-US" sz="2400" dirty="0"/>
              <a:t>Charts were plotted:</a:t>
            </a:r>
          </a:p>
          <a:p>
            <a:pPr marL="457200" lvl="1" indent="0">
              <a:buNone/>
            </a:pPr>
            <a:r>
              <a:rPr lang="en-US" sz="2000" dirty="0"/>
              <a:t>Flight Number vs. Payload Mass, Flight Number vs. Launch Site, Payload Mass vs. Launch Site, Orbit Type vs. Success Rate, Flight Number vs. Orbit Type, Payload Mass vs Orbit Type and Success Rate Yearly Trend</a:t>
            </a:r>
          </a:p>
          <a:p>
            <a:pPr marL="457200" lvl="1" indent="0">
              <a:buNone/>
            </a:pPr>
            <a:endParaRPr lang="en-US" sz="2000" dirty="0"/>
          </a:p>
          <a:p>
            <a:pPr marL="0" indent="0">
              <a:buNone/>
            </a:pPr>
            <a:r>
              <a:rPr lang="en-US" sz="2000" dirty="0"/>
              <a:t>Scatter plots show the relationship between variables. If a relationship exists, they could be used in machine learning model.</a:t>
            </a:r>
          </a:p>
          <a:p>
            <a:pPr marL="0" indent="0">
              <a:buNone/>
            </a:pPr>
            <a:r>
              <a:rPr lang="en-US" sz="2000" dirty="0"/>
              <a:t>Bar charts show comparisons among discrete categories. The goal is to show the relationship between the specific categories being compared and a measured value.</a:t>
            </a:r>
          </a:p>
          <a:p>
            <a:pPr marL="0" indent="0">
              <a:buNone/>
            </a:pPr>
            <a:r>
              <a:rPr lang="en-US" sz="2000" dirty="0"/>
              <a:t>Line charts show trends in data over time (time series).</a:t>
            </a:r>
          </a:p>
          <a:p>
            <a:pPr marL="0" indent="0">
              <a:buNone/>
            </a:pPr>
            <a:r>
              <a:rPr lang="en-US" sz="1200" dirty="0"/>
              <a:t>GitHub URL: </a:t>
            </a:r>
            <a:r>
              <a:rPr lang="en-US" sz="1200" dirty="0">
                <a:hlinkClick r:id="rId3"/>
              </a:rPr>
              <a:t>https://github.com/yash2412-d/IBM-Data-Science/blob/main/Applied%20Data%20Science%20Capstone/Week%202/edadataviz.ipynb</a:t>
            </a:r>
            <a:br>
              <a:rPr lang="en-US" sz="1200" dirty="0"/>
            </a:br>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49844524-65F1-2697-CBD5-857C77E984BD}"/>
              </a:ext>
            </a:extLst>
          </p:cNvPr>
          <p:cNvPicPr>
            <a:picLocks noChangeAspect="1"/>
          </p:cNvPicPr>
          <p:nvPr/>
        </p:nvPicPr>
        <p:blipFill>
          <a:blip r:embed="rId4"/>
          <a:stretch>
            <a:fillRect/>
          </a:stretch>
        </p:blipFill>
        <p:spPr>
          <a:xfrm>
            <a:off x="8084191" y="1597025"/>
            <a:ext cx="3337798" cy="2089150"/>
          </a:xfrm>
          <a:prstGeom prst="rect">
            <a:avLst/>
          </a:prstGeom>
        </p:spPr>
      </p:pic>
      <p:pic>
        <p:nvPicPr>
          <p:cNvPr id="3074" name="Picture 2">
            <a:extLst>
              <a:ext uri="{FF2B5EF4-FFF2-40B4-BE49-F238E27FC236}">
                <a16:creationId xmlns:a16="http://schemas.microsoft.com/office/drawing/2014/main" id="{B2ED2658-25CD-E0E3-469F-C0C5853BD5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5152" y="3804761"/>
            <a:ext cx="2615876" cy="199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1280"/>
            <a:ext cx="10355190" cy="5283200"/>
          </a:xfrm>
          <a:prstGeom prst="rect">
            <a:avLst/>
          </a:prstGeom>
        </p:spPr>
        <p:txBody>
          <a:bodyPr lIns="91440" tIns="45720" rIns="91440" bIns="45720" anchor="t"/>
          <a:lstStyle/>
          <a:p>
            <a:pPr marL="0" indent="0">
              <a:buNone/>
            </a:pPr>
            <a:r>
              <a:rPr lang="en-US" sz="1800" dirty="0"/>
              <a:t>Using SQL, we had performed many queries to get better understanding of the dataset, Ex:</a:t>
            </a:r>
          </a:p>
          <a:p>
            <a:r>
              <a:rPr lang="en-US" sz="1800" dirty="0"/>
              <a:t>Displaying the names of the launch sites.</a:t>
            </a:r>
          </a:p>
          <a:p>
            <a:r>
              <a:rPr lang="en-US" sz="1800" dirty="0"/>
              <a:t>Displaying 5 records where launch sites begin with the string ‘CCA’.</a:t>
            </a:r>
          </a:p>
          <a:p>
            <a:r>
              <a:rPr lang="en-US" sz="1800" dirty="0"/>
              <a:t>Displaying the total payload mass carried by booster launched by NASA (CRS).</a:t>
            </a:r>
          </a:p>
          <a:p>
            <a:r>
              <a:rPr lang="en-US" sz="1800" dirty="0"/>
              <a:t>Displaying the average payload mass carried by booster version F9 v1.1.</a:t>
            </a:r>
          </a:p>
          <a:p>
            <a:r>
              <a:rPr lang="en-US" sz="1800" dirty="0"/>
              <a:t>Listing the date when the first successful landing outcome in ground pad was achieved.</a:t>
            </a:r>
          </a:p>
          <a:p>
            <a:r>
              <a:rPr lang="en-US" sz="1800" dirty="0"/>
              <a:t>Listing the names of the boosters which have success in drone ship and have payload mass greater than 4000 but less than 6000.</a:t>
            </a:r>
          </a:p>
          <a:p>
            <a:r>
              <a:rPr lang="en-US" sz="1800" dirty="0"/>
              <a:t>Listing the total number of successful and failure mission outcomes.</a:t>
            </a:r>
          </a:p>
          <a:p>
            <a:r>
              <a:rPr lang="en-US" sz="1800" dirty="0"/>
              <a:t>Listing the names of the </a:t>
            </a:r>
            <a:r>
              <a:rPr lang="en-US" sz="1800" dirty="0" err="1"/>
              <a:t>booster_versions</a:t>
            </a:r>
            <a:r>
              <a:rPr lang="en-US" sz="1800" dirty="0"/>
              <a:t> which have carried the maximum payload mass.</a:t>
            </a:r>
          </a:p>
          <a:p>
            <a:r>
              <a:rPr lang="en-US" sz="1800" dirty="0"/>
              <a:t>Listing the failed </a:t>
            </a:r>
            <a:r>
              <a:rPr lang="en-US" sz="1800" dirty="0" err="1"/>
              <a:t>landing_outcomes</a:t>
            </a:r>
            <a:r>
              <a:rPr lang="en-US" sz="1800" dirty="0"/>
              <a:t> in drone ship, their booster versions, and launch sites names for in year 2015.</a:t>
            </a:r>
          </a:p>
          <a:p>
            <a:r>
              <a:rPr lang="en-US" sz="1800" dirty="0"/>
              <a:t>Rank the count of landing outcomes or success between the date 2010-06-04 and 2017-03-20, in descending order.</a:t>
            </a:r>
          </a:p>
          <a:p>
            <a:pPr marL="0" indent="0">
              <a:buNone/>
            </a:pPr>
            <a:r>
              <a:rPr lang="en-US" sz="1200" dirty="0"/>
              <a:t>GitHub URL: </a:t>
            </a:r>
            <a:r>
              <a:rPr lang="en-US" sz="1200" dirty="0">
                <a:hlinkClick r:id="rId3"/>
              </a:rPr>
              <a:t>https://github.com/yash2412-d/IBM-Data-Science/blob/main/Applied%20Data%20Science%20Capstone/Week%202/jupyter-labs-eda-sql-coursera_sqllite.ipynb</a:t>
            </a:r>
            <a:endParaRPr lang="en-US" sz="1200" dirty="0"/>
          </a:p>
          <a:p>
            <a:pPr marL="0" indent="0">
              <a:buNone/>
            </a:pPr>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61440"/>
            <a:ext cx="10619772" cy="4864952"/>
          </a:xfrm>
          <a:prstGeom prst="rect">
            <a:avLst/>
          </a:prstGeom>
        </p:spPr>
        <p:txBody>
          <a:bodyPr>
            <a:normAutofit/>
          </a:bodyPr>
          <a:lstStyle/>
          <a:p>
            <a:pPr marL="0" indent="0">
              <a:buNone/>
            </a:pPr>
            <a:r>
              <a:rPr lang="en-US" sz="2000" b="1" dirty="0"/>
              <a:t>Markers of all Launch Sites:</a:t>
            </a:r>
          </a:p>
          <a:p>
            <a:r>
              <a:rPr lang="en-US" sz="2000" dirty="0"/>
              <a:t>Added Marker with Circle, Popup Label and Text Label of NASA Johnson Space Center using its latitude and longitude coordinates as a start location.</a:t>
            </a:r>
          </a:p>
          <a:p>
            <a:r>
              <a:rPr lang="en-US" sz="2000" dirty="0"/>
              <a:t>Added Markers with Circle, Popup Label and Text Label of all Launch Sites using their latitude and longitude coordinates to show their geographical locations and proximity to Equator and coasts.</a:t>
            </a:r>
          </a:p>
          <a:p>
            <a:pPr marL="0" indent="0">
              <a:buNone/>
            </a:pPr>
            <a:r>
              <a:rPr lang="en-US" sz="2000" b="1" dirty="0"/>
              <a:t>Colored Markers of the launch outcomes for each Launch Site:</a:t>
            </a:r>
          </a:p>
          <a:p>
            <a:r>
              <a:rPr lang="en-US" sz="2000" dirty="0"/>
              <a:t>Added colored Markers of success (Green) and failed (Red) launches using Marker Cluster to identify which launch sites have relatively high success rates.</a:t>
            </a:r>
          </a:p>
          <a:p>
            <a:pPr marL="0" indent="0">
              <a:buNone/>
            </a:pPr>
            <a:r>
              <a:rPr lang="en-US" sz="2000" b="1" dirty="0"/>
              <a:t>Distances between a Launch Site to its proximities:</a:t>
            </a:r>
          </a:p>
          <a:p>
            <a:r>
              <a:rPr lang="en-US" sz="2000" dirty="0"/>
              <a:t>Added colored Lines to show distances between the Launch Site KSC LC-39A (as an example) and its proximities like Railway, Highway, Coastline and Closest City.</a:t>
            </a:r>
          </a:p>
          <a:p>
            <a:pPr marL="0" indent="0">
              <a:buNone/>
            </a:pPr>
            <a:endParaRPr lang="en-US" sz="1300" dirty="0"/>
          </a:p>
          <a:p>
            <a:pPr marL="0" indent="0">
              <a:buNone/>
            </a:pPr>
            <a:r>
              <a:rPr lang="en-US" sz="1100" dirty="0"/>
              <a:t>GitHub URL: </a:t>
            </a:r>
            <a:r>
              <a:rPr lang="en-US" sz="1100" dirty="0">
                <a:hlinkClick r:id="rId3"/>
              </a:rPr>
              <a:t>https://github.com/yash2412-d/IBM-Data-Science/blob/main/Applied%20Data%20Science%20Capstone/Week%203/lab_jupyter_launch_site_location.ipynb</a:t>
            </a:r>
            <a:endParaRPr lang="en-US" sz="1100" dirty="0"/>
          </a:p>
          <a:p>
            <a:pPr marL="0" indent="0">
              <a:buNone/>
            </a:pPr>
            <a:endParaRPr lang="en-US" sz="16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3040"/>
            <a:ext cx="6148950" cy="4713923"/>
          </a:xfrm>
          <a:prstGeom prst="rect">
            <a:avLst/>
          </a:prstGeom>
        </p:spPr>
        <p:txBody>
          <a:bodyPr vert="horz" lIns="91440" tIns="45720" rIns="91440" bIns="45720" rtlCol="0" anchor="t">
            <a:normAutofit/>
          </a:bodyPr>
          <a:lstStyle/>
          <a:p>
            <a:pPr marL="0" indent="0">
              <a:buNone/>
            </a:pPr>
            <a:r>
              <a:rPr lang="en-US" sz="1600" b="1" dirty="0"/>
              <a:t>Launch Sites Dropdown List:</a:t>
            </a:r>
          </a:p>
          <a:p>
            <a:r>
              <a:rPr lang="en-US" sz="1600" dirty="0"/>
              <a:t>Added a dropdown list to enable Launch Site selection.</a:t>
            </a:r>
          </a:p>
          <a:p>
            <a:pPr marL="0" indent="0">
              <a:buNone/>
            </a:pPr>
            <a:r>
              <a:rPr lang="en-US" sz="1600" b="1" dirty="0"/>
              <a:t>Pie Chart showing Success Launches (All Sites/Certain Site):</a:t>
            </a:r>
          </a:p>
          <a:p>
            <a:r>
              <a:rPr lang="en-US" sz="1600" dirty="0"/>
              <a:t>Added a pie chart to show the total successful launches count for all sites and the Success vs. Failed counts for the site, if a specific Launch Site was selected.</a:t>
            </a:r>
          </a:p>
          <a:p>
            <a:pPr marL="0" indent="0">
              <a:buNone/>
            </a:pPr>
            <a:r>
              <a:rPr lang="en-US" sz="1600" b="1" dirty="0"/>
              <a:t>Slider of Payload Mass Range:</a:t>
            </a:r>
          </a:p>
          <a:p>
            <a:r>
              <a:rPr lang="en-US" sz="1600" dirty="0"/>
              <a:t>Added a slider to select Payload range.</a:t>
            </a:r>
          </a:p>
          <a:p>
            <a:pPr marL="0" indent="0">
              <a:buNone/>
            </a:pPr>
            <a:r>
              <a:rPr lang="en-US" sz="1600" b="1" dirty="0"/>
              <a:t>Scatter Chart of Payload Mass vs. Success Rate for the different Booster Versions:</a:t>
            </a:r>
          </a:p>
          <a:p>
            <a:r>
              <a:rPr lang="en-US" sz="1600" dirty="0"/>
              <a:t>Added a scatter chart to show the correlation between Payload and Launch Success.</a:t>
            </a:r>
          </a:p>
          <a:p>
            <a:pPr marL="0" indent="0">
              <a:buNone/>
            </a:pPr>
            <a:endParaRPr lang="en-US" sz="1050" dirty="0"/>
          </a:p>
          <a:p>
            <a:pPr marL="0" indent="0">
              <a:buNone/>
            </a:pPr>
            <a:r>
              <a:rPr lang="en-US" sz="1300" dirty="0"/>
              <a:t>GitHub URL: </a:t>
            </a:r>
            <a:r>
              <a:rPr lang="en-US" sz="1300" dirty="0">
                <a:hlinkClick r:id="rId3"/>
              </a:rPr>
              <a:t>https://github.com/yash2412-d/IBM-Data-Science/blob/main/Applied%20Data%20Science%20Capstone/Week%203/spacex_dash_app.py</a:t>
            </a:r>
            <a:endParaRPr lang="en-US" sz="1300" dirty="0"/>
          </a:p>
          <a:p>
            <a:pPr marL="0" indent="0">
              <a:buNone/>
            </a:pPr>
            <a:endParaRPr lang="en-US" sz="15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5122" name="Picture 2">
            <a:extLst>
              <a:ext uri="{FF2B5EF4-FFF2-40B4-BE49-F238E27FC236}">
                <a16:creationId xmlns:a16="http://schemas.microsoft.com/office/drawing/2014/main" id="{C37E4952-2730-7579-9F61-DD578CF8D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3321" y="1446117"/>
            <a:ext cx="4691479" cy="19828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F15ED5A-C37B-6D02-9B63-6A3E42D007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0880" y="3863640"/>
            <a:ext cx="4693919" cy="179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9" name="Rectangle 8">
            <a:extLst>
              <a:ext uri="{FF2B5EF4-FFF2-40B4-BE49-F238E27FC236}">
                <a16:creationId xmlns:a16="http://schemas.microsoft.com/office/drawing/2014/main" id="{9AF2DAD3-F47E-7C7A-ED63-9AE8FB72388D}"/>
              </a:ext>
            </a:extLst>
          </p:cNvPr>
          <p:cNvSpPr/>
          <p:nvPr/>
        </p:nvSpPr>
        <p:spPr>
          <a:xfrm>
            <a:off x="770011" y="1500505"/>
            <a:ext cx="2707218" cy="435133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buAutoNum type="arabicPeriod"/>
            </a:pPr>
            <a:r>
              <a:rPr lang="en-IN" b="1" dirty="0"/>
              <a:t>Building the Model</a:t>
            </a:r>
          </a:p>
          <a:p>
            <a:pPr marL="342900" indent="-342900">
              <a:buAutoNum type="arabicPeriod"/>
            </a:pPr>
            <a:endParaRPr lang="en-IN" b="1" dirty="0"/>
          </a:p>
          <a:p>
            <a:pPr marL="285750" indent="-285750">
              <a:buFont typeface="Arial" panose="020B0604020202020204" pitchFamily="34" charset="0"/>
              <a:buChar char="•"/>
            </a:pPr>
            <a:r>
              <a:rPr lang="en-US" dirty="0"/>
              <a:t>Load the dataset into</a:t>
            </a:r>
          </a:p>
          <a:p>
            <a:pPr marL="285750" indent="-285750">
              <a:buFont typeface="Arial" panose="020B0604020202020204" pitchFamily="34" charset="0"/>
              <a:buChar char="•"/>
            </a:pPr>
            <a:r>
              <a:rPr lang="en-US" dirty="0"/>
              <a:t>NumPy and Pandas</a:t>
            </a:r>
          </a:p>
          <a:p>
            <a:pPr marL="285750" indent="-285750">
              <a:buFont typeface="Arial" panose="020B0604020202020204" pitchFamily="34" charset="0"/>
              <a:buChar char="•"/>
            </a:pPr>
            <a:r>
              <a:rPr lang="en-US" dirty="0"/>
              <a:t>Transform the data and then split into training and test datasets</a:t>
            </a:r>
          </a:p>
          <a:p>
            <a:pPr marL="285750" indent="-285750">
              <a:buFont typeface="Arial" panose="020B0604020202020204" pitchFamily="34" charset="0"/>
              <a:buChar char="•"/>
            </a:pPr>
            <a:r>
              <a:rPr lang="en-US" dirty="0"/>
              <a:t>Decide which type of ML to use</a:t>
            </a:r>
          </a:p>
          <a:p>
            <a:pPr marL="285750" indent="-285750">
              <a:buFont typeface="Arial" panose="020B0604020202020204" pitchFamily="34" charset="0"/>
              <a:buChar char="•"/>
            </a:pPr>
            <a:r>
              <a:rPr lang="en-US" dirty="0"/>
              <a:t>Set the parameters and algorithms to </a:t>
            </a:r>
            <a:r>
              <a:rPr lang="en-US" dirty="0" err="1"/>
              <a:t>GridSearchCV</a:t>
            </a:r>
            <a:r>
              <a:rPr lang="en-US" dirty="0"/>
              <a:t> and fit it to dataset.</a:t>
            </a:r>
            <a:endParaRPr lang="en-IN" dirty="0"/>
          </a:p>
        </p:txBody>
      </p:sp>
      <p:sp>
        <p:nvSpPr>
          <p:cNvPr id="10" name="Rectangle 9">
            <a:extLst>
              <a:ext uri="{FF2B5EF4-FFF2-40B4-BE49-F238E27FC236}">
                <a16:creationId xmlns:a16="http://schemas.microsoft.com/office/drawing/2014/main" id="{01DCC7BD-4D46-729F-6644-B5F8602B892A}"/>
              </a:ext>
            </a:extLst>
          </p:cNvPr>
          <p:cNvSpPr/>
          <p:nvPr/>
        </p:nvSpPr>
        <p:spPr>
          <a:xfrm>
            <a:off x="3477229" y="1500505"/>
            <a:ext cx="2707218" cy="43513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dirty="0"/>
              <a:t>2. </a:t>
            </a:r>
            <a:r>
              <a:rPr lang="en-IN" sz="1800" b="1" i="0" u="none" strike="noStrike" baseline="0" dirty="0">
                <a:latin typeface="Calibri" panose="020F0502020204030204" pitchFamily="34" charset="0"/>
              </a:rPr>
              <a:t>Evaluating the Model</a:t>
            </a:r>
          </a:p>
          <a:p>
            <a:endParaRPr lang="en-IN" sz="1800" b="1" i="0" u="none" strike="noStrike" baseline="0" dirty="0">
              <a:latin typeface="Calibri" panose="020F0502020204030204" pitchFamily="34" charset="0"/>
            </a:endParaRPr>
          </a:p>
          <a:p>
            <a:pPr marL="285750" indent="-285750">
              <a:buFont typeface="Arial" panose="020B0604020202020204" pitchFamily="34" charset="0"/>
              <a:buChar char="•"/>
            </a:pPr>
            <a:r>
              <a:rPr lang="en-US" sz="1800" b="0" i="0" u="none" strike="noStrike" baseline="0" dirty="0">
                <a:latin typeface="Calibri" panose="020F0502020204030204" pitchFamily="34" charset="0"/>
              </a:rPr>
              <a:t>Check the accuracy for each </a:t>
            </a:r>
            <a:r>
              <a:rPr lang="en-IN" sz="1800" b="0" i="0" u="none" strike="noStrike" baseline="0" dirty="0">
                <a:latin typeface="Calibri" panose="020F0502020204030204" pitchFamily="34" charset="0"/>
              </a:rPr>
              <a:t>model</a:t>
            </a:r>
          </a:p>
          <a:p>
            <a:pPr marL="285750" indent="-285750">
              <a:buFont typeface="Arial" panose="020B0604020202020204" pitchFamily="34" charset="0"/>
              <a:buChar char="•"/>
            </a:pPr>
            <a:r>
              <a:rPr lang="en-IN" sz="1800" b="0" i="0" u="none" strike="noStrike" baseline="0" dirty="0">
                <a:latin typeface="Calibri" panose="020F0502020204030204" pitchFamily="34" charset="0"/>
              </a:rPr>
              <a:t>Get tuned hyperparameters </a:t>
            </a:r>
            <a:r>
              <a:rPr lang="en-US" sz="1800" b="0" i="0" u="none" strike="noStrike" baseline="0" dirty="0">
                <a:latin typeface="Calibri" panose="020F0502020204030204" pitchFamily="34" charset="0"/>
              </a:rPr>
              <a:t>for each type of algorithms</a:t>
            </a:r>
            <a:endParaRPr lang="en-IN" sz="1800" b="0" i="0" u="none" strike="noStrike" baseline="0" dirty="0">
              <a:latin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rPr>
              <a:t>P</a:t>
            </a:r>
            <a:r>
              <a:rPr lang="en-IN" sz="1800" b="0" i="0" u="none" strike="noStrike" baseline="0" dirty="0">
                <a:latin typeface="Calibri" panose="020F0502020204030204" pitchFamily="34" charset="0"/>
              </a:rPr>
              <a:t>lot the confusion matrix.</a:t>
            </a: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p:txBody>
      </p:sp>
      <p:sp>
        <p:nvSpPr>
          <p:cNvPr id="11" name="Rectangle 10">
            <a:extLst>
              <a:ext uri="{FF2B5EF4-FFF2-40B4-BE49-F238E27FC236}">
                <a16:creationId xmlns:a16="http://schemas.microsoft.com/office/drawing/2014/main" id="{A16A02EF-E584-C869-5401-3D106D9F61B0}"/>
              </a:ext>
            </a:extLst>
          </p:cNvPr>
          <p:cNvSpPr/>
          <p:nvPr/>
        </p:nvSpPr>
        <p:spPr>
          <a:xfrm>
            <a:off x="6184447" y="1500505"/>
            <a:ext cx="2707218" cy="435133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IN" dirty="0"/>
              <a:t>3. </a:t>
            </a:r>
            <a:r>
              <a:rPr lang="en-IN" b="1" dirty="0"/>
              <a:t>Improving the Model</a:t>
            </a:r>
          </a:p>
          <a:p>
            <a:endParaRPr lang="en-IN" b="1" dirty="0"/>
          </a:p>
          <a:p>
            <a:pPr marL="285750" indent="-285750">
              <a:buFont typeface="Arial" panose="020B0604020202020204" pitchFamily="34" charset="0"/>
              <a:buChar char="•"/>
            </a:pPr>
            <a:r>
              <a:rPr lang="en-IN" sz="1800" b="0" i="0" u="none" strike="noStrike" baseline="0" dirty="0">
                <a:latin typeface="Calibri" panose="020F0502020204030204" pitchFamily="34" charset="0"/>
              </a:rPr>
              <a:t>Use Feature Engineering and Algorithm Tuning</a:t>
            </a:r>
          </a:p>
          <a:p>
            <a:pPr marL="285750" indent="-285750" algn="l">
              <a:buFont typeface="Arial" panose="020B0604020202020204" pitchFamily="34" charset="0"/>
              <a:buChar char="•"/>
            </a:pPr>
            <a:endParaRPr lang="en-IN" dirty="0">
              <a:latin typeface="Calibri" panose="020F0502020204030204" pitchFamily="34" charset="0"/>
            </a:endParaRPr>
          </a:p>
          <a:p>
            <a:pPr marL="285750" indent="-285750" algn="l">
              <a:buFont typeface="Arial" panose="020B0604020202020204" pitchFamily="34" charset="0"/>
              <a:buChar char="•"/>
            </a:pPr>
            <a:endParaRPr lang="en-IN" dirty="0">
              <a:latin typeface="Calibri" panose="020F0502020204030204" pitchFamily="34" charset="0"/>
            </a:endParaRPr>
          </a:p>
          <a:p>
            <a:pPr marL="285750" indent="-285750" algn="l">
              <a:buFont typeface="Arial" panose="020B0604020202020204" pitchFamily="34" charset="0"/>
              <a:buChar char="•"/>
            </a:pPr>
            <a:endParaRPr lang="en-IN" dirty="0">
              <a:latin typeface="Calibri" panose="020F0502020204030204" pitchFamily="34" charset="0"/>
            </a:endParaRPr>
          </a:p>
          <a:p>
            <a:pPr marL="285750" indent="-285750" algn="l">
              <a:buFont typeface="Arial" panose="020B0604020202020204" pitchFamily="34" charset="0"/>
              <a:buChar char="•"/>
            </a:pPr>
            <a:endParaRPr lang="en-IN" dirty="0">
              <a:latin typeface="Calibri" panose="020F0502020204030204" pitchFamily="34" charset="0"/>
            </a:endParaRPr>
          </a:p>
          <a:p>
            <a:pPr marL="285750" indent="-285750" algn="l">
              <a:buFont typeface="Arial" panose="020B0604020202020204" pitchFamily="34" charset="0"/>
              <a:buChar char="•"/>
            </a:pPr>
            <a:endParaRPr lang="en-IN" dirty="0">
              <a:latin typeface="Calibri" panose="020F0502020204030204" pitchFamily="34" charset="0"/>
            </a:endParaRPr>
          </a:p>
          <a:p>
            <a:pPr marL="285750" indent="-285750" algn="l">
              <a:buFont typeface="Arial" panose="020B0604020202020204" pitchFamily="34" charset="0"/>
              <a:buChar char="•"/>
            </a:pPr>
            <a:endParaRPr lang="en-IN" dirty="0">
              <a:latin typeface="Calibri" panose="020F0502020204030204" pitchFamily="34" charset="0"/>
            </a:endParaRPr>
          </a:p>
          <a:p>
            <a:pPr marL="285750" indent="-285750" algn="l">
              <a:buFont typeface="Arial" panose="020B0604020202020204" pitchFamily="34" charset="0"/>
              <a:buChar char="•"/>
            </a:pPr>
            <a:endParaRPr lang="en-IN" dirty="0">
              <a:latin typeface="Calibri" panose="020F0502020204030204" pitchFamily="34" charset="0"/>
            </a:endParaRPr>
          </a:p>
          <a:p>
            <a:pPr marL="285750" indent="-285750" algn="l">
              <a:buFont typeface="Arial" panose="020B0604020202020204" pitchFamily="34" charset="0"/>
              <a:buChar char="•"/>
            </a:pPr>
            <a:endParaRPr lang="en-IN" dirty="0"/>
          </a:p>
        </p:txBody>
      </p:sp>
      <p:sp>
        <p:nvSpPr>
          <p:cNvPr id="12" name="Rectangle 11">
            <a:extLst>
              <a:ext uri="{FF2B5EF4-FFF2-40B4-BE49-F238E27FC236}">
                <a16:creationId xmlns:a16="http://schemas.microsoft.com/office/drawing/2014/main" id="{28AB4A75-F7AE-A736-888B-917B8750F4EA}"/>
              </a:ext>
            </a:extLst>
          </p:cNvPr>
          <p:cNvSpPr/>
          <p:nvPr/>
        </p:nvSpPr>
        <p:spPr>
          <a:xfrm>
            <a:off x="8891665" y="1500505"/>
            <a:ext cx="2707218" cy="43513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dirty="0"/>
              <a:t>4. </a:t>
            </a:r>
            <a:r>
              <a:rPr lang="en-IN" b="1" dirty="0"/>
              <a:t>Find the Best Model</a:t>
            </a:r>
          </a:p>
          <a:p>
            <a:endParaRPr lang="en-IN" b="1" dirty="0"/>
          </a:p>
          <a:p>
            <a:pPr marL="285750" indent="-285750">
              <a:buFont typeface="Arial" panose="020B0604020202020204" pitchFamily="34" charset="0"/>
              <a:buChar char="•"/>
            </a:pPr>
            <a:r>
              <a:rPr lang="en-US" sz="1800" b="0" i="0" u="none" strike="noStrike" baseline="0" dirty="0">
                <a:latin typeface="Calibri" panose="020F0502020204030204" pitchFamily="34" charset="0"/>
              </a:rPr>
              <a:t>The model with the best accuracy score will be the </a:t>
            </a:r>
            <a:r>
              <a:rPr lang="en-IN" sz="1800" b="0" i="0" u="none" strike="noStrike" baseline="0" dirty="0">
                <a:latin typeface="Calibri" panose="020F0502020204030204" pitchFamily="34" charset="0"/>
              </a:rPr>
              <a:t>best performing model.</a:t>
            </a: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p:txBody>
      </p:sp>
      <p:sp>
        <p:nvSpPr>
          <p:cNvPr id="13" name="TextBox 12">
            <a:extLst>
              <a:ext uri="{FF2B5EF4-FFF2-40B4-BE49-F238E27FC236}">
                <a16:creationId xmlns:a16="http://schemas.microsoft.com/office/drawing/2014/main" id="{BC0CDEFA-8032-1506-F984-B05902109FB7}"/>
              </a:ext>
            </a:extLst>
          </p:cNvPr>
          <p:cNvSpPr txBox="1"/>
          <p:nvPr/>
        </p:nvSpPr>
        <p:spPr>
          <a:xfrm>
            <a:off x="734028" y="5973101"/>
            <a:ext cx="9806549" cy="854080"/>
          </a:xfrm>
          <a:prstGeom prst="rect">
            <a:avLst/>
          </a:prstGeom>
          <a:noFill/>
        </p:spPr>
        <p:txBody>
          <a:bodyPr wrap="square" rtlCol="0">
            <a:spAutoFit/>
          </a:bodyPr>
          <a:lstStyle/>
          <a:p>
            <a:r>
              <a:rPr lang="en-IN" sz="1050" dirty="0"/>
              <a:t>GitHub URL: </a:t>
            </a:r>
            <a:r>
              <a:rPr lang="en-IN" sz="1050" dirty="0">
                <a:hlinkClick r:id="rId4"/>
              </a:rPr>
              <a:t>https://github.com/yash2412-d/IBM-Data-Science/blob/main/Applied%20Data%20Science%20Capstone/Week%204/SpaceX_Machine%20Learning%20Prediction_Part_5%20(1).ipynb</a:t>
            </a:r>
            <a:endParaRPr lang="en-IN" sz="1050" dirty="0"/>
          </a:p>
          <a:p>
            <a:endParaRPr lang="en-IN" sz="1050" dirty="0"/>
          </a:p>
          <a:p>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5680" y="4594135"/>
            <a:ext cx="11001907" cy="1833075"/>
          </a:xfrm>
          <a:prstGeom prst="rect">
            <a:avLst/>
          </a:prstGeom>
        </p:spPr>
        <p:txBody>
          <a:bodyPr>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earliest flights all failed while the latest flights all succeeded.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CCAFS SLC 40 launch site has about a half of all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VAFB SLC 4E and KSC LC 39A have higher success rates.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It can be assumed that each new launch has a higher rate of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E805F671-041E-5DAE-19B6-B862D46DD2BD}"/>
              </a:ext>
            </a:extLst>
          </p:cNvPr>
          <p:cNvPicPr>
            <a:picLocks noChangeAspect="1"/>
          </p:cNvPicPr>
          <p:nvPr/>
        </p:nvPicPr>
        <p:blipFill>
          <a:blip r:embed="rId3"/>
          <a:stretch>
            <a:fillRect/>
          </a:stretch>
        </p:blipFill>
        <p:spPr>
          <a:xfrm>
            <a:off x="995680" y="1342570"/>
            <a:ext cx="9794240" cy="314792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897545"/>
            <a:ext cx="10365349" cy="198379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For every launch site the higher the payload mass, the higher the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Most of the launches with payload mass over 7000 kg were successful.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KSC LC 39A has a 100% success rate for payload mass under 5500 kg too.</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a:extLst>
              <a:ext uri="{FF2B5EF4-FFF2-40B4-BE49-F238E27FC236}">
                <a16:creationId xmlns:a16="http://schemas.microsoft.com/office/drawing/2014/main" id="{C60BB747-7254-8654-A6A6-9E5F6EDC5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94" y="1687446"/>
            <a:ext cx="11285611" cy="221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15440"/>
            <a:ext cx="4929750" cy="427826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success rate between 50% and 85%:</a:t>
            </a:r>
          </a:p>
          <a:p>
            <a:pPr lvl="1">
              <a:lnSpc>
                <a:spcPct val="100000"/>
              </a:lnSpc>
              <a:spcBef>
                <a:spcPts val="1400"/>
              </a:spcBef>
            </a:pPr>
            <a:r>
              <a:rPr lang="en-US" sz="1800" dirty="0">
                <a:solidFill>
                  <a:schemeClr val="accent3">
                    <a:lumMod val="25000"/>
                  </a:schemeClr>
                </a:solidFill>
                <a:latin typeface="Abadi" panose="020B0604020104020204" pitchFamily="34" charset="0"/>
              </a:rPr>
              <a:t>GTO, ISS, LEO, MEO,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a:extLst>
              <a:ext uri="{FF2B5EF4-FFF2-40B4-BE49-F238E27FC236}">
                <a16:creationId xmlns:a16="http://schemas.microsoft.com/office/drawing/2014/main" id="{DBE1DDB8-5B6B-E68A-F3EB-5D3550ADE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0773" y="1778902"/>
            <a:ext cx="54387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785360"/>
            <a:ext cx="10687961" cy="153399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a:extLst>
              <a:ext uri="{FF2B5EF4-FFF2-40B4-BE49-F238E27FC236}">
                <a16:creationId xmlns:a16="http://schemas.microsoft.com/office/drawing/2014/main" id="{7D6BEBE4-789B-D7E2-98A9-DB5E79CA9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1" y="1411325"/>
            <a:ext cx="10645530" cy="326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728585"/>
            <a:ext cx="10863189" cy="12969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Heavy payloads have a negative influence on GTO orbits and positive on GTO and Polar LEO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a:extLst>
              <a:ext uri="{FF2B5EF4-FFF2-40B4-BE49-F238E27FC236}">
                <a16:creationId xmlns:a16="http://schemas.microsoft.com/office/drawing/2014/main" id="{B42E39D4-AC7C-5E89-E0FF-916F632B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17823"/>
            <a:ext cx="10515601" cy="341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a:extLst>
              <a:ext uri="{FF2B5EF4-FFF2-40B4-BE49-F238E27FC236}">
                <a16:creationId xmlns:a16="http://schemas.microsoft.com/office/drawing/2014/main" id="{58E07F15-7ECF-007C-C0EA-EA11E3AFB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463" y="1499236"/>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96721"/>
            <a:ext cx="4645270" cy="448024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Displaying the names of the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1E50006-D965-81B7-EE48-F8207E4510A3}"/>
              </a:ext>
            </a:extLst>
          </p:cNvPr>
          <p:cNvPicPr>
            <a:picLocks noChangeAspect="1"/>
          </p:cNvPicPr>
          <p:nvPr/>
        </p:nvPicPr>
        <p:blipFill>
          <a:blip r:embed="rId3"/>
          <a:stretch>
            <a:fillRect/>
          </a:stretch>
        </p:blipFill>
        <p:spPr>
          <a:xfrm>
            <a:off x="5494113" y="1855066"/>
            <a:ext cx="5791498" cy="268645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88161"/>
            <a:ext cx="4025509" cy="357899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Displaying 5 records where launch sites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C6A4B43-0601-8ACF-82CE-7C71A5B0374E}"/>
              </a:ext>
            </a:extLst>
          </p:cNvPr>
          <p:cNvPicPr>
            <a:picLocks noChangeAspect="1"/>
          </p:cNvPicPr>
          <p:nvPr/>
        </p:nvPicPr>
        <p:blipFill>
          <a:blip r:embed="rId3"/>
          <a:stretch>
            <a:fillRect/>
          </a:stretch>
        </p:blipFill>
        <p:spPr>
          <a:xfrm>
            <a:off x="5149840" y="1639504"/>
            <a:ext cx="6130719" cy="37742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68493" y="4017470"/>
            <a:ext cx="9207973" cy="1137603"/>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Displaying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6005DF5-26DD-FD4B-2B9C-9504515E5542}"/>
              </a:ext>
            </a:extLst>
          </p:cNvPr>
          <p:cNvPicPr>
            <a:picLocks noChangeAspect="1"/>
          </p:cNvPicPr>
          <p:nvPr/>
        </p:nvPicPr>
        <p:blipFill>
          <a:blip r:embed="rId3"/>
          <a:stretch>
            <a:fillRect/>
          </a:stretch>
        </p:blipFill>
        <p:spPr>
          <a:xfrm>
            <a:off x="1116093" y="1702927"/>
            <a:ext cx="9673827" cy="172794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1291" y="4781608"/>
            <a:ext cx="9745589" cy="164560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Displaying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41B6920-35E3-26E5-B055-2C67E57F227C}"/>
              </a:ext>
            </a:extLst>
          </p:cNvPr>
          <p:cNvPicPr>
            <a:picLocks noChangeAspect="1"/>
          </p:cNvPicPr>
          <p:nvPr/>
        </p:nvPicPr>
        <p:blipFill>
          <a:blip r:embed="rId3"/>
          <a:stretch>
            <a:fillRect/>
          </a:stretch>
        </p:blipFill>
        <p:spPr>
          <a:xfrm>
            <a:off x="851291" y="2778762"/>
            <a:ext cx="10584131" cy="1833919"/>
          </a:xfrm>
          <a:prstGeom prst="rect">
            <a:avLst/>
          </a:prstGeom>
        </p:spPr>
      </p:pic>
      <p:sp>
        <p:nvSpPr>
          <p:cNvPr id="7" name="TextBox 6">
            <a:extLst>
              <a:ext uri="{FF2B5EF4-FFF2-40B4-BE49-F238E27FC236}">
                <a16:creationId xmlns:a16="http://schemas.microsoft.com/office/drawing/2014/main" id="{6171899E-EBAD-879E-D95D-041FF305C158}"/>
              </a:ext>
            </a:extLst>
          </p:cNvPr>
          <p:cNvSpPr txBox="1"/>
          <p:nvPr/>
        </p:nvSpPr>
        <p:spPr>
          <a:xfrm>
            <a:off x="756578" y="1378546"/>
            <a:ext cx="10934310" cy="1477328"/>
          </a:xfrm>
          <a:prstGeom prst="rect">
            <a:avLst/>
          </a:prstGeom>
          <a:noFill/>
        </p:spPr>
        <p:txBody>
          <a:bodyPr wrap="square" rtlCol="0">
            <a:spAutoFit/>
          </a:bodyPr>
          <a:lstStyle/>
          <a:p>
            <a:r>
              <a:rPr lang="en-IN" dirty="0"/>
              <a:t>Query:</a:t>
            </a:r>
          </a:p>
          <a:p>
            <a:endParaRPr lang="en-IN" dirty="0"/>
          </a:p>
          <a:p>
            <a:r>
              <a:rPr lang="en-US" dirty="0"/>
              <a:t>%sql SELECT AVG(PAYLOAD_MASS__KG_) as "Payload Mass Kgs", Customer, </a:t>
            </a:r>
            <a:r>
              <a:rPr lang="en-US" dirty="0" err="1"/>
              <a:t>Booster_Version</a:t>
            </a:r>
            <a:r>
              <a:rPr lang="en-US" dirty="0"/>
              <a:t> FROM 'SPACEXTBL' WHERE </a:t>
            </a:r>
            <a:r>
              <a:rPr lang="en-US" dirty="0" err="1"/>
              <a:t>Booster_Version</a:t>
            </a:r>
            <a:r>
              <a:rPr lang="en-US" dirty="0"/>
              <a:t> LIKE 'F9 v1.1%';</a:t>
            </a:r>
          </a:p>
          <a:p>
            <a:endParaRPr lang="en-IN"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050685"/>
            <a:ext cx="10515600" cy="157448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Listing the date when the first successful landing outcome in ground pad was achieved.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785E5FB-FD8D-74F8-41F0-0D6012A86350}"/>
              </a:ext>
            </a:extLst>
          </p:cNvPr>
          <p:cNvPicPr>
            <a:picLocks noChangeAspect="1"/>
          </p:cNvPicPr>
          <p:nvPr/>
        </p:nvPicPr>
        <p:blipFill>
          <a:blip r:embed="rId3"/>
          <a:stretch>
            <a:fillRect/>
          </a:stretch>
        </p:blipFill>
        <p:spPr>
          <a:xfrm>
            <a:off x="770011" y="1531584"/>
            <a:ext cx="10494406" cy="207521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1611" y="4897119"/>
            <a:ext cx="9745589" cy="169640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Listing the names of the boosters which have success in drone ship and have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6E098E3-D54C-E4DE-CD22-99EB97BDA778}"/>
              </a:ext>
            </a:extLst>
          </p:cNvPr>
          <p:cNvPicPr>
            <a:picLocks noChangeAspect="1"/>
          </p:cNvPicPr>
          <p:nvPr/>
        </p:nvPicPr>
        <p:blipFill>
          <a:blip r:embed="rId3"/>
          <a:stretch>
            <a:fillRect/>
          </a:stretch>
        </p:blipFill>
        <p:spPr>
          <a:xfrm>
            <a:off x="871611" y="2424115"/>
            <a:ext cx="8414629" cy="2265042"/>
          </a:xfrm>
          <a:prstGeom prst="rect">
            <a:avLst/>
          </a:prstGeom>
        </p:spPr>
      </p:pic>
      <p:sp>
        <p:nvSpPr>
          <p:cNvPr id="6" name="TextBox 5">
            <a:extLst>
              <a:ext uri="{FF2B5EF4-FFF2-40B4-BE49-F238E27FC236}">
                <a16:creationId xmlns:a16="http://schemas.microsoft.com/office/drawing/2014/main" id="{E28943B9-D046-0BB4-2124-23276257A622}"/>
              </a:ext>
            </a:extLst>
          </p:cNvPr>
          <p:cNvSpPr txBox="1"/>
          <p:nvPr/>
        </p:nvSpPr>
        <p:spPr>
          <a:xfrm>
            <a:off x="836833" y="1360716"/>
            <a:ext cx="10448778" cy="1200329"/>
          </a:xfrm>
          <a:prstGeom prst="rect">
            <a:avLst/>
          </a:prstGeom>
          <a:noFill/>
        </p:spPr>
        <p:txBody>
          <a:bodyPr wrap="square" rtlCol="0">
            <a:spAutoFit/>
          </a:bodyPr>
          <a:lstStyle/>
          <a:p>
            <a:r>
              <a:rPr lang="en-IN" dirty="0"/>
              <a:t>Query:</a:t>
            </a:r>
          </a:p>
          <a:p>
            <a:r>
              <a:rPr lang="en-US" dirty="0"/>
              <a:t>%sql SELECT DISTINCT </a:t>
            </a:r>
            <a:r>
              <a:rPr lang="en-US" dirty="0" err="1"/>
              <a:t>Booster_Version</a:t>
            </a:r>
            <a:r>
              <a:rPr lang="en-US" dirty="0"/>
              <a:t>, Payload FROM SPACEXTBL WHERE "</a:t>
            </a:r>
            <a:r>
              <a:rPr lang="en-US" dirty="0" err="1"/>
              <a:t>Landing_Outcome</a:t>
            </a:r>
            <a:r>
              <a:rPr lang="en-US" dirty="0"/>
              <a:t>" = "Success (drone ship)" AND PAYLOAD_MASS__KG_ &gt; 4000 AND PAYLOAD_MASS__KG_ &lt; 6000;</a:t>
            </a:r>
          </a:p>
          <a:p>
            <a:endParaRPr lang="en-IN"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2080"/>
            <a:ext cx="10593017" cy="4714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Abadi" panose="020B0604020104020204" pitchFamily="34" charset="0"/>
              </a:rPr>
              <a:t>Summary of methodologies</a:t>
            </a:r>
            <a:endParaRPr lang="en-IN" b="0" i="0" u="none" strike="noStrike" baseline="0" dirty="0">
              <a:latin typeface="Abadi" panose="020B0604020104020204" pitchFamily="34" charset="0"/>
            </a:endParaRPr>
          </a:p>
          <a:p>
            <a:pPr lvl="1"/>
            <a:r>
              <a:rPr lang="en-IN" sz="2000" b="0" i="0" u="none" strike="noStrike" baseline="0" dirty="0">
                <a:solidFill>
                  <a:srgbClr val="292929"/>
                </a:solidFill>
                <a:latin typeface="Abadi" panose="020B0604020104020204" pitchFamily="34" charset="0"/>
              </a:rPr>
              <a:t>Data Collection through API</a:t>
            </a:r>
          </a:p>
          <a:p>
            <a:pPr lvl="1"/>
            <a:r>
              <a:rPr lang="en-US" sz="2000" b="0" i="0" u="none" strike="noStrike" baseline="0" dirty="0">
                <a:solidFill>
                  <a:srgbClr val="292929"/>
                </a:solidFill>
                <a:latin typeface="Abadi" panose="020B0604020104020204" pitchFamily="34" charset="0"/>
              </a:rPr>
              <a:t>Data Collection with Web Scraping</a:t>
            </a:r>
          </a:p>
          <a:p>
            <a:pPr lvl="1"/>
            <a:r>
              <a:rPr lang="en-IN" sz="2000" b="0" i="0" u="none" strike="noStrike" baseline="0" dirty="0">
                <a:solidFill>
                  <a:srgbClr val="292929"/>
                </a:solidFill>
                <a:latin typeface="Abadi" panose="020B0604020104020204" pitchFamily="34" charset="0"/>
              </a:rPr>
              <a:t>Data Wrangling</a:t>
            </a:r>
          </a:p>
          <a:p>
            <a:pPr lvl="1"/>
            <a:r>
              <a:rPr lang="en-US" sz="2000" b="0" i="0" u="none" strike="noStrike" baseline="0" dirty="0">
                <a:solidFill>
                  <a:srgbClr val="292929"/>
                </a:solidFill>
                <a:latin typeface="Abadi" panose="020B0604020104020204" pitchFamily="34" charset="0"/>
              </a:rPr>
              <a:t>Exploratory Data Analysis with SQL</a:t>
            </a:r>
          </a:p>
          <a:p>
            <a:pPr lvl="1"/>
            <a:r>
              <a:rPr lang="en-US" sz="2000" b="0" i="0" u="none" strike="noStrike" baseline="0" dirty="0">
                <a:solidFill>
                  <a:srgbClr val="292929"/>
                </a:solidFill>
                <a:latin typeface="Abadi" panose="020B0604020104020204" pitchFamily="34" charset="0"/>
              </a:rPr>
              <a:t>Exploratory Data Analysis with Data Visualization</a:t>
            </a:r>
          </a:p>
          <a:p>
            <a:pPr lvl="1"/>
            <a:r>
              <a:rPr lang="en-US" sz="2000" b="0" i="0" u="none" strike="noStrike" baseline="0" dirty="0">
                <a:solidFill>
                  <a:srgbClr val="292929"/>
                </a:solidFill>
                <a:latin typeface="Abadi" panose="020B0604020104020204" pitchFamily="34" charset="0"/>
              </a:rPr>
              <a:t>Interactive Visual Analytics with Folium</a:t>
            </a:r>
          </a:p>
          <a:p>
            <a:pPr lvl="1"/>
            <a:r>
              <a:rPr lang="en-IN" sz="2000" b="0" i="0" u="none" strike="noStrike" baseline="0" dirty="0">
                <a:solidFill>
                  <a:srgbClr val="292929"/>
                </a:solidFill>
                <a:latin typeface="Abadi" panose="020B0604020104020204" pitchFamily="34" charset="0"/>
              </a:rPr>
              <a:t>Machine Learning Prediction</a:t>
            </a:r>
            <a:endParaRPr lang="en-US" sz="3200" dirty="0">
              <a:solidFill>
                <a:schemeClr val="accent3">
                  <a:lumMod val="25000"/>
                </a:schemeClr>
              </a:solidFill>
              <a:latin typeface="Abadi" panose="020B0604020104020204" pitchFamily="34" charset="0"/>
            </a:endParaRPr>
          </a:p>
          <a:p>
            <a:pPr>
              <a:lnSpc>
                <a:spcPct val="100000"/>
              </a:lnSpc>
              <a:spcBef>
                <a:spcPts val="1400"/>
              </a:spcBef>
            </a:pPr>
            <a:r>
              <a:rPr lang="en-US" sz="3200" dirty="0">
                <a:solidFill>
                  <a:schemeClr val="accent3">
                    <a:lumMod val="25000"/>
                  </a:schemeClr>
                </a:solidFill>
                <a:latin typeface="Abadi" panose="020B0604020104020204" pitchFamily="34" charset="0"/>
              </a:rPr>
              <a:t>Summary of all results</a:t>
            </a:r>
            <a:endParaRPr lang="en-IN" b="0" i="0" u="none" strike="noStrike" baseline="0" dirty="0">
              <a:latin typeface="Abadi" panose="020B0604020104020204" pitchFamily="34" charset="0"/>
            </a:endParaRPr>
          </a:p>
          <a:p>
            <a:pPr lvl="1"/>
            <a:r>
              <a:rPr lang="en-IN" sz="2000" b="0" i="0" u="none" strike="noStrike" baseline="0" dirty="0">
                <a:solidFill>
                  <a:srgbClr val="292929"/>
                </a:solidFill>
                <a:latin typeface="Abadi" panose="020B0604020104020204" pitchFamily="34" charset="0"/>
              </a:rPr>
              <a:t>Exploratory Data Analysis result</a:t>
            </a:r>
          </a:p>
          <a:p>
            <a:pPr lvl="1"/>
            <a:r>
              <a:rPr lang="en-IN" sz="2000" b="0" i="0" u="none" strike="noStrike" baseline="0" dirty="0">
                <a:solidFill>
                  <a:srgbClr val="292929"/>
                </a:solidFill>
                <a:latin typeface="Abadi" panose="020B0604020104020204" pitchFamily="34" charset="0"/>
              </a:rPr>
              <a:t>Interactive analytics in screenshots</a:t>
            </a:r>
          </a:p>
          <a:p>
            <a:pPr lvl="1"/>
            <a:r>
              <a:rPr lang="en-IN" sz="2000" b="0" i="0" u="none" strike="noStrike" baseline="0" dirty="0">
                <a:solidFill>
                  <a:srgbClr val="292929"/>
                </a:solidFill>
                <a:latin typeface="Abadi" panose="020B0604020104020204" pitchFamily="34" charset="0"/>
              </a:rPr>
              <a:t>Predictive Analytics result</a:t>
            </a:r>
          </a:p>
          <a:p>
            <a:endParaRPr lang="en-IN" sz="1800" b="0" i="0" u="none" strike="noStrike" baseline="0" dirty="0">
              <a:solidFill>
                <a:srgbClr val="292929"/>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2074" y="4786370"/>
            <a:ext cx="9745589" cy="123920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Listing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5E72087-6070-BA5D-8D42-036495473E2B}"/>
              </a:ext>
            </a:extLst>
          </p:cNvPr>
          <p:cNvPicPr>
            <a:picLocks noChangeAspect="1"/>
          </p:cNvPicPr>
          <p:nvPr/>
        </p:nvPicPr>
        <p:blipFill>
          <a:blip r:embed="rId3"/>
          <a:stretch>
            <a:fillRect/>
          </a:stretch>
        </p:blipFill>
        <p:spPr>
          <a:xfrm>
            <a:off x="1290467" y="1556314"/>
            <a:ext cx="9474687" cy="274969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9632"/>
            <a:ext cx="9745589" cy="140366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%sql SELECT "</a:t>
            </a:r>
            <a:r>
              <a:rPr lang="en-US" sz="1800" dirty="0" err="1">
                <a:solidFill>
                  <a:schemeClr val="accent3">
                    <a:lumMod val="25000"/>
                  </a:schemeClr>
                </a:solidFill>
                <a:latin typeface="Abadi" panose="020B0604020104020204" pitchFamily="34" charset="0"/>
              </a:rPr>
              <a:t>Booster_Version",Payload</a:t>
            </a:r>
            <a:r>
              <a:rPr lang="en-US" sz="1800" dirty="0">
                <a:solidFill>
                  <a:schemeClr val="accent3">
                    <a:lumMod val="25000"/>
                  </a:schemeClr>
                </a:solidFill>
                <a:latin typeface="Abadi" panose="020B0604020104020204" pitchFamily="34" charset="0"/>
              </a:rPr>
              <a:t>, "PAYLOAD_MASS__KG_" FROM SPACEXTBL WHERE "PAYLOAD_MASS__KG_" = (SELECT MAX("PAYLOAD_MASS__KG_") FROM SPACEXTBL);</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1" name="Picture 10">
            <a:extLst>
              <a:ext uri="{FF2B5EF4-FFF2-40B4-BE49-F238E27FC236}">
                <a16:creationId xmlns:a16="http://schemas.microsoft.com/office/drawing/2014/main" id="{EE84A3F9-3A13-B26B-0902-9F1554B23313}"/>
              </a:ext>
            </a:extLst>
          </p:cNvPr>
          <p:cNvPicPr>
            <a:picLocks noChangeAspect="1"/>
          </p:cNvPicPr>
          <p:nvPr/>
        </p:nvPicPr>
        <p:blipFill>
          <a:blip r:embed="rId3"/>
          <a:stretch>
            <a:fillRect/>
          </a:stretch>
        </p:blipFill>
        <p:spPr>
          <a:xfrm>
            <a:off x="922807" y="2576848"/>
            <a:ext cx="7091126" cy="3615178"/>
          </a:xfrm>
          <a:prstGeom prst="rect">
            <a:avLst/>
          </a:prstGeom>
        </p:spPr>
      </p:pic>
      <p:sp>
        <p:nvSpPr>
          <p:cNvPr id="12" name="TextBox 11">
            <a:extLst>
              <a:ext uri="{FF2B5EF4-FFF2-40B4-BE49-F238E27FC236}">
                <a16:creationId xmlns:a16="http://schemas.microsoft.com/office/drawing/2014/main" id="{2DB9D151-6277-4FF8-9CB9-9248CE175E40}"/>
              </a:ext>
            </a:extLst>
          </p:cNvPr>
          <p:cNvSpPr txBox="1"/>
          <p:nvPr/>
        </p:nvSpPr>
        <p:spPr>
          <a:xfrm>
            <a:off x="8087360" y="2708226"/>
            <a:ext cx="3657600" cy="2308324"/>
          </a:xfrm>
          <a:prstGeom prst="rect">
            <a:avLst/>
          </a:prstGeom>
          <a:noFill/>
        </p:spPr>
        <p:txBody>
          <a:bodyPr wrap="square" rtlCol="0">
            <a:spAutoFit/>
          </a:bodyPr>
          <a:lstStyle/>
          <a:p>
            <a:r>
              <a:rPr lang="en-US" sz="2400" dirty="0"/>
              <a:t>Explanation:</a:t>
            </a:r>
          </a:p>
          <a:p>
            <a:endParaRPr lang="en-US" sz="2400" dirty="0"/>
          </a:p>
          <a:p>
            <a:r>
              <a:rPr lang="en-US" sz="2400" dirty="0"/>
              <a:t>• Listing the names of the booster versions which have carried the maximum</a:t>
            </a:r>
          </a:p>
          <a:p>
            <a:r>
              <a:rPr lang="en-US" sz="2400" dirty="0"/>
              <a:t>payload mass.</a:t>
            </a:r>
            <a:endParaRPr lang="en-IN" sz="2400"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34000"/>
            <a:ext cx="10515599" cy="985350"/>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1800" dirty="0">
                <a:solidFill>
                  <a:schemeClr val="accent3">
                    <a:lumMod val="25000"/>
                  </a:schemeClr>
                </a:solidFill>
                <a:latin typeface="Abadi"/>
              </a:rPr>
              <a:t>Explanation:</a:t>
            </a:r>
          </a:p>
          <a:p>
            <a:pPr marL="0" indent="0">
              <a:lnSpc>
                <a:spcPct val="100000"/>
              </a:lnSpc>
              <a:spcBef>
                <a:spcPts val="1400"/>
              </a:spcBef>
              <a:buNone/>
            </a:pPr>
            <a:r>
              <a:rPr lang="en-US" sz="1800" dirty="0">
                <a:solidFill>
                  <a:schemeClr val="accent3">
                    <a:lumMod val="25000"/>
                  </a:schemeClr>
                </a:solidFill>
                <a:latin typeface="Abadi"/>
              </a:rPr>
              <a:t>• Listing the failed landing outcomes in drone ship, their booster versions and launch site names for the months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4A971967-8AB2-9250-AAD4-27F7E5F6770E}"/>
              </a:ext>
            </a:extLst>
          </p:cNvPr>
          <p:cNvSpPr txBox="1"/>
          <p:nvPr/>
        </p:nvSpPr>
        <p:spPr>
          <a:xfrm>
            <a:off x="833122" y="1290320"/>
            <a:ext cx="10515599" cy="2339102"/>
          </a:xfrm>
          <a:prstGeom prst="rect">
            <a:avLst/>
          </a:prstGeom>
          <a:noFill/>
        </p:spPr>
        <p:txBody>
          <a:bodyPr wrap="square" rtlCol="0">
            <a:spAutoFit/>
          </a:bodyPr>
          <a:lstStyle/>
          <a:p>
            <a:r>
              <a:rPr lang="en-IN" sz="1600" dirty="0"/>
              <a:t>Query:</a:t>
            </a:r>
          </a:p>
          <a:p>
            <a:r>
              <a:rPr lang="en-US" sz="1600" dirty="0"/>
              <a:t>%sql SELECT CASE WHEN </a:t>
            </a:r>
            <a:r>
              <a:rPr lang="en-US" sz="1600" dirty="0" err="1"/>
              <a:t>substr</a:t>
            </a:r>
            <a:r>
              <a:rPr lang="en-US" sz="1600" dirty="0"/>
              <a:t>(Date, 6, 2) = '01' THEN 'January' WHEN </a:t>
            </a:r>
            <a:r>
              <a:rPr lang="en-US" sz="1600" dirty="0" err="1"/>
              <a:t>substr</a:t>
            </a:r>
            <a:r>
              <a:rPr lang="en-US" sz="1600" dirty="0"/>
              <a:t>(Date, 6, 2) = '02' THEN 'February' WHEN </a:t>
            </a:r>
            <a:r>
              <a:rPr lang="en-US" sz="1600" dirty="0" err="1"/>
              <a:t>substr</a:t>
            </a:r>
            <a:r>
              <a:rPr lang="en-US" sz="1600" dirty="0"/>
              <a:t>(Date, 6, 2) = '03' THEN 'March' WHEN </a:t>
            </a:r>
            <a:r>
              <a:rPr lang="en-US" sz="1600" dirty="0" err="1"/>
              <a:t>substr</a:t>
            </a:r>
            <a:r>
              <a:rPr lang="en-US" sz="1600" dirty="0"/>
              <a:t>(Date, 6, 2) = '04' THEN 'April' WHEN </a:t>
            </a:r>
            <a:r>
              <a:rPr lang="en-US" sz="1600" dirty="0" err="1"/>
              <a:t>substr</a:t>
            </a:r>
            <a:r>
              <a:rPr lang="en-US" sz="1600" dirty="0"/>
              <a:t>(Date, 6, 2) = '05' THEN 'May' WHEN </a:t>
            </a:r>
            <a:r>
              <a:rPr lang="en-US" sz="1600" dirty="0" err="1"/>
              <a:t>substr</a:t>
            </a:r>
            <a:r>
              <a:rPr lang="en-US" sz="1600" dirty="0"/>
              <a:t>(Date, 6, 2) = '06' THEN 'June' WHEN </a:t>
            </a:r>
            <a:r>
              <a:rPr lang="en-US" sz="1600" dirty="0" err="1"/>
              <a:t>substr</a:t>
            </a:r>
            <a:r>
              <a:rPr lang="en-US" sz="1600" dirty="0"/>
              <a:t>(Date, 6, 2) = '07' THEN 'July' WHEN </a:t>
            </a:r>
            <a:r>
              <a:rPr lang="en-US" sz="1600" dirty="0" err="1"/>
              <a:t>substr</a:t>
            </a:r>
            <a:r>
              <a:rPr lang="en-US" sz="1600" dirty="0"/>
              <a:t>(Date, 6, 2) = '08' THEN 'August' WHEN </a:t>
            </a:r>
            <a:r>
              <a:rPr lang="en-US" sz="1600" dirty="0" err="1"/>
              <a:t>substr</a:t>
            </a:r>
            <a:r>
              <a:rPr lang="en-US" sz="1600" dirty="0"/>
              <a:t>(Date, 6, 2) = '09' THEN 'September' WHEN </a:t>
            </a:r>
            <a:r>
              <a:rPr lang="en-US" sz="1600" dirty="0" err="1"/>
              <a:t>substr</a:t>
            </a:r>
            <a:r>
              <a:rPr lang="en-US" sz="1600" dirty="0"/>
              <a:t>(Date, 6, 2) = '10' THEN 'October' WHEN </a:t>
            </a:r>
            <a:r>
              <a:rPr lang="en-US" sz="1600" dirty="0" err="1"/>
              <a:t>substr</a:t>
            </a:r>
            <a:r>
              <a:rPr lang="en-US" sz="1600" dirty="0"/>
              <a:t>(Date, 6, 2) = '11' THEN 'November' WHEN </a:t>
            </a:r>
            <a:r>
              <a:rPr lang="en-US" sz="1600" dirty="0" err="1"/>
              <a:t>substr</a:t>
            </a:r>
            <a:r>
              <a:rPr lang="en-US" sz="1600" dirty="0"/>
              <a:t>(Date, 6, 2) = '12' THEN 'December' END AS Month, </a:t>
            </a:r>
            <a:r>
              <a:rPr lang="en-US" sz="1600" dirty="0" err="1"/>
              <a:t>substr</a:t>
            </a:r>
            <a:r>
              <a:rPr lang="en-US" sz="1600" dirty="0"/>
              <a:t>(Date, 1, 4) AS Year, "</a:t>
            </a:r>
            <a:r>
              <a:rPr lang="en-US" sz="1600" dirty="0" err="1"/>
              <a:t>Booster_Version</a:t>
            </a:r>
            <a:r>
              <a:rPr lang="en-US" sz="1600" dirty="0"/>
              <a:t>", "</a:t>
            </a:r>
            <a:r>
              <a:rPr lang="en-US" sz="1600" dirty="0" err="1"/>
              <a:t>Launch_Site</a:t>
            </a:r>
            <a:r>
              <a:rPr lang="en-US" sz="1600" dirty="0"/>
              <a:t>", Payload, "PAYLOAD_MASS__KG_", "</a:t>
            </a:r>
            <a:r>
              <a:rPr lang="en-US" sz="1600" dirty="0" err="1"/>
              <a:t>Mission_Outcome</a:t>
            </a:r>
            <a:r>
              <a:rPr lang="en-US" sz="1600" dirty="0"/>
              <a:t>", "</a:t>
            </a:r>
            <a:r>
              <a:rPr lang="en-US" sz="1600" dirty="0" err="1"/>
              <a:t>Landing_Outcome</a:t>
            </a:r>
            <a:r>
              <a:rPr lang="en-US" sz="1600" dirty="0"/>
              <a:t>" FROM SPACEXTBL WHERE </a:t>
            </a:r>
            <a:r>
              <a:rPr lang="en-US" sz="1600" dirty="0" err="1"/>
              <a:t>substr</a:t>
            </a:r>
            <a:r>
              <a:rPr lang="en-US" sz="1600" dirty="0"/>
              <a:t>(Date, 1, 4) = '2015' AND "</a:t>
            </a:r>
            <a:r>
              <a:rPr lang="en-US" sz="1600" dirty="0" err="1"/>
              <a:t>Landing_Outcome</a:t>
            </a:r>
            <a:r>
              <a:rPr lang="en-US" sz="1600" dirty="0"/>
              <a:t>" = 'Failure (drone ship)';</a:t>
            </a:r>
          </a:p>
          <a:p>
            <a:endParaRPr lang="en-IN" dirty="0"/>
          </a:p>
        </p:txBody>
      </p:sp>
      <p:pic>
        <p:nvPicPr>
          <p:cNvPr id="7" name="Picture 6">
            <a:extLst>
              <a:ext uri="{FF2B5EF4-FFF2-40B4-BE49-F238E27FC236}">
                <a16:creationId xmlns:a16="http://schemas.microsoft.com/office/drawing/2014/main" id="{0B77177F-F72E-93D4-D179-823F75A1D5E3}"/>
              </a:ext>
            </a:extLst>
          </p:cNvPr>
          <p:cNvPicPr>
            <a:picLocks noChangeAspect="1"/>
          </p:cNvPicPr>
          <p:nvPr/>
        </p:nvPicPr>
        <p:blipFill>
          <a:blip r:embed="rId3"/>
          <a:stretch>
            <a:fillRect/>
          </a:stretch>
        </p:blipFill>
        <p:spPr>
          <a:xfrm>
            <a:off x="962613" y="3378200"/>
            <a:ext cx="9360381" cy="183524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1575" y="2463074"/>
            <a:ext cx="3620770" cy="3943409"/>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Ranking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9F83F8C9-EC12-2C5E-741F-FE607A9480BA}"/>
              </a:ext>
            </a:extLst>
          </p:cNvPr>
          <p:cNvSpPr txBox="1"/>
          <p:nvPr/>
        </p:nvSpPr>
        <p:spPr>
          <a:xfrm>
            <a:off x="853440" y="1442720"/>
            <a:ext cx="10515600" cy="923330"/>
          </a:xfrm>
          <a:prstGeom prst="rect">
            <a:avLst/>
          </a:prstGeom>
          <a:noFill/>
        </p:spPr>
        <p:txBody>
          <a:bodyPr wrap="square" rtlCol="0">
            <a:spAutoFit/>
          </a:bodyPr>
          <a:lstStyle/>
          <a:p>
            <a:r>
              <a:rPr lang="en-IN" dirty="0"/>
              <a:t>Query:</a:t>
            </a:r>
          </a:p>
          <a:p>
            <a:r>
              <a:rPr lang="en-US" dirty="0"/>
              <a:t>%sql SELECT * FROM SPACEXTBL WHERE "</a:t>
            </a:r>
            <a:r>
              <a:rPr lang="en-US" dirty="0" err="1"/>
              <a:t>Landing_Outcome</a:t>
            </a:r>
            <a:r>
              <a:rPr lang="en-US" dirty="0"/>
              <a:t>" LIKE 'Success%' AND (Date BETWEEN '2010-06-04' AND '2017-03-20') ORDER BY Date DESC;</a:t>
            </a:r>
          </a:p>
        </p:txBody>
      </p:sp>
      <p:pic>
        <p:nvPicPr>
          <p:cNvPr id="8" name="Picture 7">
            <a:extLst>
              <a:ext uri="{FF2B5EF4-FFF2-40B4-BE49-F238E27FC236}">
                <a16:creationId xmlns:a16="http://schemas.microsoft.com/office/drawing/2014/main" id="{123C938E-2987-B020-89FD-28327B574DD5}"/>
              </a:ext>
            </a:extLst>
          </p:cNvPr>
          <p:cNvPicPr>
            <a:picLocks noChangeAspect="1"/>
          </p:cNvPicPr>
          <p:nvPr/>
        </p:nvPicPr>
        <p:blipFill>
          <a:blip r:embed="rId3"/>
          <a:stretch>
            <a:fillRect/>
          </a:stretch>
        </p:blipFill>
        <p:spPr>
          <a:xfrm>
            <a:off x="853440" y="2366050"/>
            <a:ext cx="6319520" cy="39877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15279"/>
            <a:ext cx="10416150" cy="1011931"/>
          </a:xfrm>
          <a:prstGeom prst="rect">
            <a:avLst/>
          </a:prstGeom>
        </p:spPr>
        <p:txBody>
          <a:bodyPr lIns="91440" tIns="45720" rIns="91440" bIns="45720" anchor="t">
            <a:normAutofit fontScale="92500" lnSpcReduction="20000"/>
          </a:bodyPr>
          <a:lstStyle/>
          <a:p>
            <a:pPr marL="0" indent="0">
              <a:buNone/>
            </a:pPr>
            <a:r>
              <a:rPr lang="en-US" dirty="0"/>
              <a:t>The left map shows all launch sites relative US map. The right map shows the two Florida launch  sites since they are very close to each other. All launch sites are near the ocean.</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18FA4B5C-04E3-0927-CCA7-7BEC6C6E3344}"/>
              </a:ext>
            </a:extLst>
          </p:cNvPr>
          <p:cNvPicPr>
            <a:picLocks noChangeAspect="1"/>
          </p:cNvPicPr>
          <p:nvPr/>
        </p:nvPicPr>
        <p:blipFill>
          <a:blip r:embed="rId3"/>
          <a:stretch>
            <a:fillRect/>
          </a:stretch>
        </p:blipFill>
        <p:spPr>
          <a:xfrm>
            <a:off x="1026160" y="1626126"/>
            <a:ext cx="4734559" cy="3274405"/>
          </a:xfrm>
          <a:prstGeom prst="rect">
            <a:avLst/>
          </a:prstGeom>
        </p:spPr>
      </p:pic>
      <p:pic>
        <p:nvPicPr>
          <p:cNvPr id="8" name="Picture 7">
            <a:extLst>
              <a:ext uri="{FF2B5EF4-FFF2-40B4-BE49-F238E27FC236}">
                <a16:creationId xmlns:a16="http://schemas.microsoft.com/office/drawing/2014/main" id="{4BC51950-E4E1-C073-6E4E-732A31BA865D}"/>
              </a:ext>
            </a:extLst>
          </p:cNvPr>
          <p:cNvPicPr>
            <a:picLocks noChangeAspect="1"/>
          </p:cNvPicPr>
          <p:nvPr/>
        </p:nvPicPr>
        <p:blipFill>
          <a:blip r:embed="rId4"/>
          <a:stretch>
            <a:fillRect/>
          </a:stretch>
        </p:blipFill>
        <p:spPr>
          <a:xfrm>
            <a:off x="6096000" y="1628841"/>
            <a:ext cx="5498250" cy="327440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163430" cy="4351338"/>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Explanation:</a:t>
            </a:r>
          </a:p>
          <a:p>
            <a:pPr>
              <a:spcBef>
                <a:spcPts val="1400"/>
              </a:spcBef>
            </a:pPr>
            <a:r>
              <a:rPr lang="en-US" dirty="0">
                <a:solidFill>
                  <a:schemeClr val="accent3">
                    <a:lumMod val="25000"/>
                  </a:schemeClr>
                </a:solidFill>
              </a:rPr>
              <a:t>From the </a:t>
            </a:r>
            <a:r>
              <a:rPr lang="en-US" dirty="0" err="1">
                <a:solidFill>
                  <a:schemeClr val="accent3">
                    <a:lumMod val="25000"/>
                  </a:schemeClr>
                </a:solidFill>
              </a:rPr>
              <a:t>colour</a:t>
            </a:r>
            <a:r>
              <a:rPr lang="en-US" dirty="0">
                <a:solidFill>
                  <a:schemeClr val="accent3">
                    <a:lumMod val="25000"/>
                  </a:schemeClr>
                </a:solidFill>
              </a:rPr>
              <a:t>-labeled markers we should be able to easily identify which launch sites have relatively high success rates.</a:t>
            </a:r>
          </a:p>
          <a:p>
            <a:pPr lvl="1">
              <a:spcBef>
                <a:spcPts val="1400"/>
              </a:spcBef>
            </a:pPr>
            <a:r>
              <a:rPr lang="en-US" dirty="0">
                <a:solidFill>
                  <a:schemeClr val="accent3">
                    <a:lumMod val="25000"/>
                  </a:schemeClr>
                </a:solidFill>
              </a:rPr>
              <a:t>Green Marker = Successful Launch</a:t>
            </a:r>
          </a:p>
          <a:p>
            <a:pPr lvl="1">
              <a:spcBef>
                <a:spcPts val="1400"/>
              </a:spcBef>
            </a:pPr>
            <a:r>
              <a:rPr lang="en-US" dirty="0">
                <a:solidFill>
                  <a:schemeClr val="accent3">
                    <a:lumMod val="25000"/>
                  </a:schemeClr>
                </a:solidFill>
              </a:rPr>
              <a:t>Red Marker = Failed Launch</a:t>
            </a:r>
          </a:p>
          <a:p>
            <a:pPr>
              <a:spcBef>
                <a:spcPts val="1400"/>
              </a:spcBef>
            </a:pPr>
            <a:r>
              <a:rPr lang="en-US" dirty="0">
                <a:solidFill>
                  <a:schemeClr val="accent3">
                    <a:lumMod val="25000"/>
                  </a:schemeClr>
                </a:solidFill>
              </a:rPr>
              <a:t>Launch Site KSC LC-39A has a very high Success Rate.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pic>
        <p:nvPicPr>
          <p:cNvPr id="10" name="Picture 9">
            <a:extLst>
              <a:ext uri="{FF2B5EF4-FFF2-40B4-BE49-F238E27FC236}">
                <a16:creationId xmlns:a16="http://schemas.microsoft.com/office/drawing/2014/main" id="{2CE96070-D946-2797-1EBE-F265538ED4CC}"/>
              </a:ext>
            </a:extLst>
          </p:cNvPr>
          <p:cNvPicPr>
            <a:picLocks noChangeAspect="1"/>
          </p:cNvPicPr>
          <p:nvPr/>
        </p:nvPicPr>
        <p:blipFill>
          <a:blip r:embed="rId3"/>
          <a:stretch>
            <a:fillRect/>
          </a:stretch>
        </p:blipFill>
        <p:spPr>
          <a:xfrm>
            <a:off x="6096000" y="1320159"/>
            <a:ext cx="2921804" cy="2108841"/>
          </a:xfrm>
          <a:prstGeom prst="rect">
            <a:avLst/>
          </a:prstGeom>
        </p:spPr>
      </p:pic>
      <p:pic>
        <p:nvPicPr>
          <p:cNvPr id="12" name="Picture 11">
            <a:extLst>
              <a:ext uri="{FF2B5EF4-FFF2-40B4-BE49-F238E27FC236}">
                <a16:creationId xmlns:a16="http://schemas.microsoft.com/office/drawing/2014/main" id="{15C0CF66-47D6-A615-09EB-ECA5DF036F54}"/>
              </a:ext>
            </a:extLst>
          </p:cNvPr>
          <p:cNvPicPr>
            <a:picLocks noChangeAspect="1"/>
          </p:cNvPicPr>
          <p:nvPr/>
        </p:nvPicPr>
        <p:blipFill>
          <a:blip r:embed="rId4"/>
          <a:stretch>
            <a:fillRect/>
          </a:stretch>
        </p:blipFill>
        <p:spPr>
          <a:xfrm>
            <a:off x="6096001" y="3661460"/>
            <a:ext cx="2618772" cy="23604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1618508"/>
            <a:ext cx="4176281" cy="4387006"/>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400" spc="-5" dirty="0">
                <a:solidFill>
                  <a:srgbClr val="404040"/>
                </a:solidFill>
                <a:latin typeface="Carlito"/>
                <a:cs typeface="Carlito"/>
              </a:rPr>
              <a:t>Using </a:t>
            </a:r>
            <a:r>
              <a:rPr lang="en-US" sz="2400" spc="-10" dirty="0">
                <a:solidFill>
                  <a:srgbClr val="404040"/>
                </a:solidFill>
                <a:latin typeface="Carlito"/>
                <a:cs typeface="Carlito"/>
              </a:rPr>
              <a:t>KSC </a:t>
            </a:r>
            <a:r>
              <a:rPr lang="en-US" sz="2400" spc="-15" dirty="0">
                <a:solidFill>
                  <a:srgbClr val="404040"/>
                </a:solidFill>
                <a:latin typeface="Carlito"/>
                <a:cs typeface="Carlito"/>
              </a:rPr>
              <a:t>LC-39A </a:t>
            </a:r>
            <a:r>
              <a:rPr lang="en-US" sz="2400" dirty="0">
                <a:solidFill>
                  <a:srgbClr val="404040"/>
                </a:solidFill>
                <a:latin typeface="Carlito"/>
                <a:cs typeface="Carlito"/>
              </a:rPr>
              <a:t>as an </a:t>
            </a:r>
            <a:r>
              <a:rPr lang="en-US" sz="2400" spc="-25" dirty="0">
                <a:solidFill>
                  <a:srgbClr val="404040"/>
                </a:solidFill>
                <a:latin typeface="Carlito"/>
                <a:cs typeface="Carlito"/>
              </a:rPr>
              <a:t>example, </a:t>
            </a:r>
            <a:r>
              <a:rPr lang="en-US" sz="2400"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spc="-10" dirty="0">
                <a:solidFill>
                  <a:srgbClr val="404040"/>
                </a:solidFill>
                <a:latin typeface="Carlito"/>
                <a:cs typeface="Carlito"/>
              </a:rPr>
              <a:t>very </a:t>
            </a:r>
            <a:r>
              <a:rPr lang="en-US" sz="2400" spc="-5" dirty="0">
                <a:solidFill>
                  <a:srgbClr val="404040"/>
                </a:solidFill>
                <a:latin typeface="Carlito"/>
                <a:cs typeface="Carlito"/>
              </a:rPr>
              <a:t>close </a:t>
            </a:r>
            <a:r>
              <a:rPr lang="en-US" sz="2400" spc="-25" dirty="0">
                <a:solidFill>
                  <a:srgbClr val="404040"/>
                </a:solidFill>
                <a:latin typeface="Carlito"/>
                <a:cs typeface="Carlito"/>
              </a:rPr>
              <a:t>to </a:t>
            </a:r>
            <a:r>
              <a:rPr lang="en-US" sz="2400" spc="-35" dirty="0">
                <a:solidFill>
                  <a:srgbClr val="404040"/>
                </a:solidFill>
                <a:latin typeface="Carlito"/>
                <a:cs typeface="Carlito"/>
              </a:rPr>
              <a:t>railways </a:t>
            </a:r>
            <a:r>
              <a:rPr lang="en-US" sz="2400" spc="-25" dirty="0">
                <a:solidFill>
                  <a:srgbClr val="404040"/>
                </a:solidFill>
                <a:latin typeface="Carlito"/>
                <a:cs typeface="Carlito"/>
              </a:rPr>
              <a:t>for </a:t>
            </a:r>
            <a:r>
              <a:rPr lang="en-US" sz="2400" spc="-20" dirty="0">
                <a:solidFill>
                  <a:srgbClr val="404040"/>
                </a:solidFill>
                <a:latin typeface="Carlito"/>
                <a:cs typeface="Carlito"/>
              </a:rPr>
              <a:t>large </a:t>
            </a:r>
            <a:r>
              <a:rPr lang="en-US" sz="2400" spc="-5" dirty="0">
                <a:solidFill>
                  <a:srgbClr val="404040"/>
                </a:solidFill>
                <a:latin typeface="Carlito"/>
                <a:cs typeface="Carlito"/>
              </a:rPr>
              <a:t>part and supply  </a:t>
            </a:r>
            <a:r>
              <a:rPr lang="en-US" sz="2400" spc="-10" dirty="0">
                <a:solidFill>
                  <a:srgbClr val="404040"/>
                </a:solidFill>
                <a:latin typeface="Carlito"/>
                <a:cs typeface="Carlito"/>
              </a:rPr>
              <a:t>transportation. </a:t>
            </a:r>
            <a:r>
              <a:rPr lang="en-US" sz="2400" spc="-5"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spc="-25" dirty="0">
                <a:solidFill>
                  <a:srgbClr val="404040"/>
                </a:solidFill>
                <a:latin typeface="Carlito"/>
                <a:cs typeface="Carlito"/>
              </a:rPr>
              <a:t>highways </a:t>
            </a:r>
            <a:r>
              <a:rPr lang="en-US" sz="2400" spc="-30" dirty="0">
                <a:solidFill>
                  <a:srgbClr val="404040"/>
                </a:solidFill>
                <a:latin typeface="Carlito"/>
                <a:cs typeface="Carlito"/>
              </a:rPr>
              <a:t>for </a:t>
            </a:r>
            <a:r>
              <a:rPr lang="en-US" sz="2400" spc="-5" dirty="0">
                <a:solidFill>
                  <a:srgbClr val="404040"/>
                </a:solidFill>
                <a:latin typeface="Carlito"/>
                <a:cs typeface="Carlito"/>
              </a:rPr>
              <a:t>human </a:t>
            </a:r>
            <a:r>
              <a:rPr lang="en-US" sz="2400" dirty="0">
                <a:solidFill>
                  <a:srgbClr val="404040"/>
                </a:solidFill>
                <a:latin typeface="Carlito"/>
                <a:cs typeface="Carlito"/>
              </a:rPr>
              <a:t>and </a:t>
            </a:r>
            <a:r>
              <a:rPr lang="en-US" sz="2400" spc="-10" dirty="0">
                <a:solidFill>
                  <a:srgbClr val="404040"/>
                </a:solidFill>
                <a:latin typeface="Carlito"/>
                <a:cs typeface="Carlito"/>
              </a:rPr>
              <a:t>supply transport. Launch </a:t>
            </a:r>
            <a:r>
              <a:rPr lang="en-US" sz="2400" spc="-15" dirty="0">
                <a:solidFill>
                  <a:srgbClr val="404040"/>
                </a:solidFill>
                <a:latin typeface="Carlito"/>
                <a:cs typeface="Carlito"/>
              </a:rPr>
              <a:t>sites  </a:t>
            </a:r>
            <a:r>
              <a:rPr lang="en-US" sz="2400" spc="-20" dirty="0">
                <a:solidFill>
                  <a:srgbClr val="404040"/>
                </a:solidFill>
                <a:latin typeface="Carlito"/>
                <a:cs typeface="Carlito"/>
              </a:rPr>
              <a:t>are </a:t>
            </a:r>
            <a:r>
              <a:rPr lang="en-US" sz="2400" spc="-5" dirty="0">
                <a:solidFill>
                  <a:srgbClr val="404040"/>
                </a:solidFill>
                <a:latin typeface="Carlito"/>
                <a:cs typeface="Carlito"/>
              </a:rPr>
              <a:t>also </a:t>
            </a:r>
            <a:r>
              <a:rPr lang="en-US" sz="2400" dirty="0">
                <a:solidFill>
                  <a:srgbClr val="404040"/>
                </a:solidFill>
                <a:latin typeface="Carlito"/>
                <a:cs typeface="Carlito"/>
              </a:rPr>
              <a:t>close </a:t>
            </a:r>
            <a:r>
              <a:rPr lang="en-US" sz="2400" spc="-15" dirty="0">
                <a:solidFill>
                  <a:srgbClr val="404040"/>
                </a:solidFill>
                <a:latin typeface="Carlito"/>
                <a:cs typeface="Carlito"/>
              </a:rPr>
              <a:t>to </a:t>
            </a:r>
            <a:r>
              <a:rPr lang="en-US" sz="2400" spc="-10" dirty="0">
                <a:solidFill>
                  <a:srgbClr val="404040"/>
                </a:solidFill>
                <a:latin typeface="Carlito"/>
                <a:cs typeface="Carlito"/>
              </a:rPr>
              <a:t>coasts </a:t>
            </a:r>
            <a:r>
              <a:rPr lang="en-US" sz="2400" spc="-5" dirty="0">
                <a:solidFill>
                  <a:srgbClr val="404040"/>
                </a:solidFill>
                <a:latin typeface="Carlito"/>
                <a:cs typeface="Carlito"/>
              </a:rPr>
              <a:t>and </a:t>
            </a:r>
            <a:r>
              <a:rPr lang="en-US" sz="2400" spc="-20" dirty="0">
                <a:solidFill>
                  <a:srgbClr val="404040"/>
                </a:solidFill>
                <a:latin typeface="Carlito"/>
                <a:cs typeface="Carlito"/>
              </a:rPr>
              <a:t>relatively </a:t>
            </a:r>
            <a:r>
              <a:rPr lang="en-US" sz="2400" spc="-25" dirty="0">
                <a:solidFill>
                  <a:srgbClr val="404040"/>
                </a:solidFill>
                <a:latin typeface="Carlito"/>
                <a:cs typeface="Carlito"/>
              </a:rPr>
              <a:t>far from </a:t>
            </a:r>
            <a:r>
              <a:rPr lang="en-US" sz="2400" spc="-5" dirty="0">
                <a:solidFill>
                  <a:srgbClr val="404040"/>
                </a:solidFill>
                <a:latin typeface="Carlito"/>
                <a:cs typeface="Carlito"/>
              </a:rPr>
              <a:t>cities so </a:t>
            </a:r>
            <a:r>
              <a:rPr lang="en-US" sz="2400" spc="-10" dirty="0">
                <a:solidFill>
                  <a:srgbClr val="404040"/>
                </a:solidFill>
                <a:latin typeface="Carlito"/>
                <a:cs typeface="Carlito"/>
              </a:rPr>
              <a:t>that </a:t>
            </a:r>
            <a:r>
              <a:rPr lang="en-US" sz="2400" spc="-5" dirty="0">
                <a:solidFill>
                  <a:srgbClr val="404040"/>
                </a:solidFill>
                <a:latin typeface="Carlito"/>
                <a:cs typeface="Carlito"/>
              </a:rPr>
              <a:t>launch </a:t>
            </a:r>
            <a:r>
              <a:rPr lang="en-US" sz="2400" spc="-20" dirty="0">
                <a:solidFill>
                  <a:srgbClr val="404040"/>
                </a:solidFill>
                <a:latin typeface="Carlito"/>
                <a:cs typeface="Carlito"/>
              </a:rPr>
              <a:t>failures </a:t>
            </a:r>
            <a:r>
              <a:rPr lang="en-US" sz="2400" spc="-5" dirty="0">
                <a:solidFill>
                  <a:srgbClr val="404040"/>
                </a:solidFill>
                <a:latin typeface="Carlito"/>
                <a:cs typeface="Carlito"/>
              </a:rPr>
              <a:t>can land in the sea </a:t>
            </a:r>
            <a:r>
              <a:rPr lang="en-US" sz="2400" spc="-40" dirty="0">
                <a:solidFill>
                  <a:srgbClr val="404040"/>
                </a:solidFill>
                <a:latin typeface="Carlito"/>
                <a:cs typeface="Carlito"/>
              </a:rPr>
              <a:t>to  </a:t>
            </a:r>
            <a:r>
              <a:rPr lang="en-US" sz="2400" spc="-25" dirty="0">
                <a:solidFill>
                  <a:srgbClr val="404040"/>
                </a:solidFill>
                <a:latin typeface="Carlito"/>
                <a:cs typeface="Carlito"/>
              </a:rPr>
              <a:t>avoid </a:t>
            </a:r>
            <a:r>
              <a:rPr lang="en-US" sz="2400" spc="-40" dirty="0">
                <a:solidFill>
                  <a:srgbClr val="404040"/>
                </a:solidFill>
                <a:latin typeface="Carlito"/>
                <a:cs typeface="Carlito"/>
              </a:rPr>
              <a:t>rockets </a:t>
            </a:r>
            <a:r>
              <a:rPr lang="en-US" sz="2400" spc="-10" dirty="0">
                <a:solidFill>
                  <a:srgbClr val="404040"/>
                </a:solidFill>
                <a:latin typeface="Carlito"/>
                <a:cs typeface="Carlito"/>
              </a:rPr>
              <a:t>falling </a:t>
            </a:r>
            <a:r>
              <a:rPr lang="en-US" sz="2400" spc="-5" dirty="0">
                <a:solidFill>
                  <a:srgbClr val="404040"/>
                </a:solidFill>
                <a:latin typeface="Carlito"/>
                <a:cs typeface="Carlito"/>
              </a:rPr>
              <a:t>on densely </a:t>
            </a:r>
            <a:r>
              <a:rPr lang="en-US" sz="2400" spc="-20" dirty="0">
                <a:solidFill>
                  <a:srgbClr val="404040"/>
                </a:solidFill>
                <a:latin typeface="Carlito"/>
                <a:cs typeface="Carlito"/>
              </a:rPr>
              <a:t>populated</a:t>
            </a:r>
            <a:r>
              <a:rPr lang="en-US" sz="2400" spc="-30" dirty="0">
                <a:solidFill>
                  <a:srgbClr val="404040"/>
                </a:solidFill>
                <a:latin typeface="Carlito"/>
                <a:cs typeface="Carlito"/>
              </a:rPr>
              <a:t> </a:t>
            </a:r>
            <a:r>
              <a:rPr lang="en-US" sz="2400" spc="-5" dirty="0">
                <a:solidFill>
                  <a:srgbClr val="404040"/>
                </a:solidFill>
                <a:latin typeface="Carlito"/>
                <a:cs typeface="Carlito"/>
              </a:rPr>
              <a:t>areas.</a:t>
            </a:r>
            <a:endParaRPr lang="en-US" sz="2400" dirty="0">
              <a:latin typeface="Carlito"/>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Distance from the launch site KSC LC-39A to its proximities</a:t>
            </a:r>
          </a:p>
        </p:txBody>
      </p:sp>
      <p:pic>
        <p:nvPicPr>
          <p:cNvPr id="4" name="Picture 3">
            <a:extLst>
              <a:ext uri="{FF2B5EF4-FFF2-40B4-BE49-F238E27FC236}">
                <a16:creationId xmlns:a16="http://schemas.microsoft.com/office/drawing/2014/main" id="{60721909-9095-F640-49A5-552DC29A5935}"/>
              </a:ext>
            </a:extLst>
          </p:cNvPr>
          <p:cNvPicPr>
            <a:picLocks noChangeAspect="1"/>
          </p:cNvPicPr>
          <p:nvPr/>
        </p:nvPicPr>
        <p:blipFill>
          <a:blip r:embed="rId3"/>
          <a:stretch>
            <a:fillRect/>
          </a:stretch>
        </p:blipFill>
        <p:spPr>
          <a:xfrm>
            <a:off x="4946291" y="1618507"/>
            <a:ext cx="6658579" cy="40096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71238"/>
            <a:ext cx="10334870" cy="95504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 clearly shows that from all the sites, KSC LC-39A has the most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28BA2664-FA09-4D7C-0200-832F4A3A7099}"/>
              </a:ext>
            </a:extLst>
          </p:cNvPr>
          <p:cNvPicPr>
            <a:picLocks noChangeAspect="1"/>
          </p:cNvPicPr>
          <p:nvPr/>
        </p:nvPicPr>
        <p:blipFill>
          <a:blip r:embed="rId3"/>
          <a:stretch>
            <a:fillRect/>
          </a:stretch>
        </p:blipFill>
        <p:spPr>
          <a:xfrm>
            <a:off x="1677277" y="1522601"/>
            <a:ext cx="8701068" cy="332856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13840"/>
            <a:ext cx="10085223" cy="480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r>
              <a:rPr lang="en-US" sz="1600" dirty="0">
                <a:solidFill>
                  <a:schemeClr val="tx1"/>
                </a:solidFill>
              </a:rPr>
              <a:t>SpaceX has transformed the space industry by dramatically reducing the cost of rocket launches. The Falcon 9, priced at $62 million, is significantly more affordable than competitors' rockets, which typically cost upwards of $165 million. This cost advantage is largely due to SpaceX’s innovative approach of reusing the first stage of the rocket, which is successfully landed and repurposed for future missions. By reusing the first stage, SpaceX continues to reduce launch costs over time.</a:t>
            </a:r>
          </a:p>
          <a:p>
            <a:pPr lvl="1"/>
            <a:r>
              <a:rPr lang="en-US" sz="1600" dirty="0">
                <a:solidFill>
                  <a:schemeClr val="tx1"/>
                </a:solidFill>
              </a:rPr>
              <a:t>As a data scientist at a startup aiming to compete with SpaceX, the goal of this project is to develop a machine learning pipeline that predicts the success of the first stage landing. This prediction will help determine launch costs and enable competing companies to strategically bid against SpaceX.</a:t>
            </a:r>
            <a:endParaRPr lang="en-US"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r>
              <a:rPr lang="en-US" sz="1600" dirty="0">
                <a:solidFill>
                  <a:schemeClr val="tx1"/>
                </a:solidFill>
              </a:rPr>
              <a:t>What factors influence the successful landing of the rocket’s first stage?</a:t>
            </a:r>
          </a:p>
          <a:p>
            <a:pPr lvl="1"/>
            <a:r>
              <a:rPr lang="en-US" sz="1600" dirty="0">
                <a:solidFill>
                  <a:schemeClr val="tx1"/>
                </a:solidFill>
              </a:rPr>
              <a:t>How do variables such as payload mass, launch site, number of flights, and orbits impact the landing success?</a:t>
            </a:r>
          </a:p>
          <a:p>
            <a:pPr lvl="1"/>
            <a:r>
              <a:rPr lang="en-US" sz="1600" dirty="0">
                <a:solidFill>
                  <a:schemeClr val="tx1"/>
                </a:solidFill>
              </a:rPr>
              <a:t>What operational conditions maximize the likelihood of a successful landing?</a:t>
            </a:r>
          </a:p>
          <a:p>
            <a:pPr lvl="1"/>
            <a:r>
              <a:rPr lang="en-US" sz="1600" dirty="0">
                <a:solidFill>
                  <a:schemeClr val="tx1"/>
                </a:solidFill>
              </a:rPr>
              <a:t>How has the success rate of first-stage landings evolved over the years?</a:t>
            </a:r>
          </a:p>
          <a:p>
            <a:pPr lvl="1"/>
            <a:r>
              <a:rPr lang="en-US" sz="1600" dirty="0">
                <a:solidFill>
                  <a:schemeClr val="tx1"/>
                </a:solidFill>
              </a:rPr>
              <a:t>What is the most effective machine learning algorithm for predicting landing success in this binary classification task?</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927599"/>
            <a:ext cx="10551583" cy="1249363"/>
          </a:xfrm>
          <a:prstGeom prst="rect">
            <a:avLst/>
          </a:prstGeom>
        </p:spPr>
        <p:txBody>
          <a:bodyPr lIns="91440" tIns="45720" rIns="91440" bIns="45720" anchor="t">
            <a:normAutofit/>
          </a:bodyPr>
          <a:lstStyle/>
          <a:p>
            <a:pPr marL="0" indent="0">
              <a:buNone/>
            </a:pPr>
            <a:r>
              <a:rPr lang="en-US" dirty="0"/>
              <a:t>KSC LC-39A has the highest launch success rate (76.9%) with 10 successful and only 3 failed landings.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A5D8C6C0-C0EE-4B2C-6C69-00ADA3FC9679}"/>
              </a:ext>
            </a:extLst>
          </p:cNvPr>
          <p:cNvPicPr>
            <a:picLocks noChangeAspect="1"/>
          </p:cNvPicPr>
          <p:nvPr/>
        </p:nvPicPr>
        <p:blipFill>
          <a:blip r:embed="rId3"/>
          <a:stretch>
            <a:fillRect/>
          </a:stretch>
        </p:blipFill>
        <p:spPr>
          <a:xfrm>
            <a:off x="770011" y="1478479"/>
            <a:ext cx="10796955" cy="331474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539999"/>
            <a:ext cx="3665794" cy="36369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charts show that payloads between 2000 and 5500 kg have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Picture 3">
            <a:extLst>
              <a:ext uri="{FF2B5EF4-FFF2-40B4-BE49-F238E27FC236}">
                <a16:creationId xmlns:a16="http://schemas.microsoft.com/office/drawing/2014/main" id="{F90C99D3-27A3-04EF-5764-F368615EF537}"/>
              </a:ext>
            </a:extLst>
          </p:cNvPr>
          <p:cNvPicPr>
            <a:picLocks noChangeAspect="1"/>
          </p:cNvPicPr>
          <p:nvPr/>
        </p:nvPicPr>
        <p:blipFill>
          <a:blip r:embed="rId3"/>
          <a:stretch>
            <a:fillRect/>
          </a:stretch>
        </p:blipFill>
        <p:spPr>
          <a:xfrm>
            <a:off x="4435805" y="1424881"/>
            <a:ext cx="6476035" cy="2422446"/>
          </a:xfrm>
          <a:prstGeom prst="rect">
            <a:avLst/>
          </a:prstGeom>
        </p:spPr>
      </p:pic>
      <p:pic>
        <p:nvPicPr>
          <p:cNvPr id="7" name="Picture 6">
            <a:extLst>
              <a:ext uri="{FF2B5EF4-FFF2-40B4-BE49-F238E27FC236}">
                <a16:creationId xmlns:a16="http://schemas.microsoft.com/office/drawing/2014/main" id="{7FAB2D5D-70E8-314A-7FB3-391461461435}"/>
              </a:ext>
            </a:extLst>
          </p:cNvPr>
          <p:cNvPicPr>
            <a:picLocks noChangeAspect="1"/>
          </p:cNvPicPr>
          <p:nvPr/>
        </p:nvPicPr>
        <p:blipFill>
          <a:blip r:embed="rId4"/>
          <a:stretch>
            <a:fillRect/>
          </a:stretch>
        </p:blipFill>
        <p:spPr>
          <a:xfrm>
            <a:off x="4435805" y="3910556"/>
            <a:ext cx="6476035" cy="255924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a:extLst>
              <a:ext uri="{FF2B5EF4-FFF2-40B4-BE49-F238E27FC236}">
                <a16:creationId xmlns:a16="http://schemas.microsoft.com/office/drawing/2014/main" id="{19BF1E89-2B6F-E9B9-03BF-9A1A5018EF93}"/>
              </a:ext>
            </a:extLst>
          </p:cNvPr>
          <p:cNvPicPr>
            <a:picLocks noChangeAspect="1"/>
          </p:cNvPicPr>
          <p:nvPr/>
        </p:nvPicPr>
        <p:blipFill>
          <a:blip r:embed="rId3"/>
          <a:stretch>
            <a:fillRect/>
          </a:stretch>
        </p:blipFill>
        <p:spPr>
          <a:xfrm>
            <a:off x="2330901" y="1503680"/>
            <a:ext cx="7144117" cy="3157933"/>
          </a:xfrm>
          <a:prstGeom prst="rect">
            <a:avLst/>
          </a:prstGeom>
        </p:spPr>
      </p:pic>
      <p:sp>
        <p:nvSpPr>
          <p:cNvPr id="11" name="TextBox 10">
            <a:extLst>
              <a:ext uri="{FF2B5EF4-FFF2-40B4-BE49-F238E27FC236}">
                <a16:creationId xmlns:a16="http://schemas.microsoft.com/office/drawing/2014/main" id="{6EFF7BE7-DDB5-D62A-AD66-3AF84FE6426C}"/>
              </a:ext>
            </a:extLst>
          </p:cNvPr>
          <p:cNvSpPr txBox="1"/>
          <p:nvPr/>
        </p:nvSpPr>
        <p:spPr>
          <a:xfrm>
            <a:off x="1598050" y="4969599"/>
            <a:ext cx="9171549" cy="769441"/>
          </a:xfrm>
          <a:prstGeom prst="rect">
            <a:avLst/>
          </a:prstGeom>
          <a:noFill/>
        </p:spPr>
        <p:txBody>
          <a:bodyPr wrap="square" rtlCol="0">
            <a:spAutoFit/>
          </a:bodyPr>
          <a:lstStyle/>
          <a:p>
            <a:r>
              <a:rPr lang="en-IN" sz="2200" dirty="0">
                <a:solidFill>
                  <a:srgbClr val="292929"/>
                </a:solidFill>
                <a:latin typeface="Abadi" panose="020B0604020104020204" pitchFamily="34" charset="0"/>
              </a:rPr>
              <a:t>Accuracy of all the models is same. Since they are all same we picked best scores. So, based on their best scores Decision Tree is best model. </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fontScale="92500" lnSpcReduction="20000"/>
          </a:bodyPr>
          <a:lstStyle/>
          <a:p>
            <a:pPr marL="0" indent="0">
              <a:buNone/>
            </a:pPr>
            <a:endParaRPr lang="en-IN" sz="1400" b="0" i="0" u="none" strike="noStrike" baseline="0" dirty="0">
              <a:latin typeface="Abadi" panose="020B0604020104020204" pitchFamily="34" charset="0"/>
            </a:endParaRPr>
          </a:p>
          <a:p>
            <a:pPr marL="0" indent="0">
              <a:buNone/>
            </a:pPr>
            <a:r>
              <a:rPr lang="en-US" sz="2400" b="0" i="0" u="none" strike="noStrike" baseline="0" dirty="0">
                <a:solidFill>
                  <a:srgbClr val="292929"/>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marL="0" indent="0">
              <a:buNone/>
            </a:pPr>
            <a:r>
              <a:rPr lang="en-US" sz="2400" b="0" i="0" u="none" strike="noStrike" baseline="0" dirty="0">
                <a:solidFill>
                  <a:srgbClr val="292929"/>
                </a:solidFill>
                <a:latin typeface="Abadi" panose="020B0604020104020204" pitchFamily="34" charset="0"/>
              </a:rPr>
              <a:t>The models predicted 3 unsuccessful landings when the true label was unsuccessful landing.</a:t>
            </a:r>
          </a:p>
          <a:p>
            <a:pPr marL="0" indent="0">
              <a:buNone/>
            </a:pPr>
            <a:r>
              <a:rPr lang="en-US" sz="2400" b="0" i="0" u="none" strike="noStrike" baseline="0" dirty="0">
                <a:solidFill>
                  <a:srgbClr val="292929"/>
                </a:solidFill>
                <a:latin typeface="Abadi" panose="020B0604020104020204" pitchFamily="34" charset="0"/>
              </a:rPr>
              <a:t>The models predicted 3 successful landings when the true label was unsuccessful landings (false positives).  Our models over predict successful landings.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2493FED-CC40-D418-56FD-1376E6C2B208}"/>
              </a:ext>
            </a:extLst>
          </p:cNvPr>
          <p:cNvPicPr>
            <a:picLocks noChangeAspect="1"/>
          </p:cNvPicPr>
          <p:nvPr/>
        </p:nvPicPr>
        <p:blipFill>
          <a:blip r:embed="rId3"/>
          <a:stretch>
            <a:fillRect/>
          </a:stretch>
        </p:blipFill>
        <p:spPr>
          <a:xfrm>
            <a:off x="6428654" y="1807325"/>
            <a:ext cx="4572235" cy="394990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01749" cy="4351338"/>
          </a:xfrm>
          <a:prstGeom prst="rect">
            <a:avLst/>
          </a:prstGeom>
        </p:spPr>
        <p:txBody>
          <a:bodyPr>
            <a:normAutofit/>
          </a:bodyPr>
          <a:lstStyle/>
          <a:p>
            <a:pPr marL="0" indent="0">
              <a:buNone/>
            </a:pPr>
            <a:r>
              <a:rPr lang="en-IN" sz="2000" b="0" i="0" u="none" strike="noStrike" baseline="0" dirty="0">
                <a:solidFill>
                  <a:srgbClr val="292929"/>
                </a:solidFill>
                <a:latin typeface="Abadi" panose="020B0604020104020204" pitchFamily="34" charset="0"/>
              </a:rPr>
              <a:t>We can conclude that:</a:t>
            </a:r>
          </a:p>
          <a:p>
            <a:r>
              <a:rPr lang="en-US" sz="2000" b="0" i="0" u="none" strike="noStrike" baseline="0" dirty="0">
                <a:solidFill>
                  <a:srgbClr val="292929"/>
                </a:solidFill>
                <a:latin typeface="Abadi" panose="020B0604020104020204" pitchFamily="34" charset="0"/>
              </a:rPr>
              <a:t>The larger the flight amount at a launch site, the greater the success rate at a launch site.</a:t>
            </a:r>
          </a:p>
          <a:p>
            <a:r>
              <a:rPr lang="en-US" sz="2000" b="0" i="0" u="none" strike="noStrike" baseline="0" dirty="0">
                <a:solidFill>
                  <a:srgbClr val="000000"/>
                </a:solidFill>
                <a:latin typeface="Abadi" panose="020B0604020104020204" pitchFamily="34" charset="0"/>
              </a:rPr>
              <a:t>Launch success rate started to increase in 2013 till 2020.</a:t>
            </a:r>
          </a:p>
          <a:p>
            <a:r>
              <a:rPr lang="en-US" sz="2000" b="0" i="0" u="none" strike="noStrike" baseline="0" dirty="0">
                <a:solidFill>
                  <a:srgbClr val="292929"/>
                </a:solidFill>
                <a:latin typeface="Abadi" panose="020B0604020104020204" pitchFamily="34" charset="0"/>
              </a:rPr>
              <a:t>Orbits </a:t>
            </a:r>
            <a:r>
              <a:rPr lang="en-US" sz="2000" b="0" i="0" u="none" strike="noStrike" baseline="0" dirty="0">
                <a:solidFill>
                  <a:srgbClr val="000000"/>
                </a:solidFill>
                <a:latin typeface="Abadi" panose="020B0604020104020204" pitchFamily="34" charset="0"/>
              </a:rPr>
              <a:t>ES-L1, GEO, HEO, SSO, VLEO had the most success rate.</a:t>
            </a:r>
          </a:p>
          <a:p>
            <a:r>
              <a:rPr lang="en-US" sz="2000" b="0" i="0" u="none" strike="noStrike" baseline="0" dirty="0">
                <a:solidFill>
                  <a:srgbClr val="292929"/>
                </a:solidFill>
                <a:latin typeface="Abadi" panose="020B0604020104020204" pitchFamily="34" charset="0"/>
              </a:rPr>
              <a:t>KSC LC-39A had the most successful launches of any sites.</a:t>
            </a:r>
          </a:p>
          <a:p>
            <a:r>
              <a:rPr lang="en-US" sz="2000" b="0" i="0" u="none" strike="noStrike" baseline="0" dirty="0">
                <a:solidFill>
                  <a:srgbClr val="292929"/>
                </a:solidFill>
                <a:latin typeface="Abadi" panose="020B0604020104020204" pitchFamily="34" charset="0"/>
              </a:rPr>
              <a:t>The Decision tree classifier is the best machine learning algorithm for this task.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endParaRPr lang="en-IN" sz="1800" b="0" i="0" u="none" strike="noStrike" baseline="0" dirty="0">
              <a:latin typeface="Abadi" panose="020B0604020104020204" pitchFamily="34" charset="0"/>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400" dirty="0"/>
              <a:t>The data for this project was collected using two methods: REST API and web scraping. These approaches enabled the extraction of relevant data for analysis and decision-making.</a:t>
            </a:r>
          </a:p>
          <a:p>
            <a:r>
              <a:rPr lang="en-IN" sz="2400" dirty="0"/>
              <a:t>REST API:</a:t>
            </a:r>
            <a:endParaRPr lang="en-US" sz="2400" dirty="0"/>
          </a:p>
          <a:p>
            <a:pPr marL="457200" lvl="1" indent="0">
              <a:buNone/>
            </a:pPr>
            <a:r>
              <a:rPr lang="en-US" sz="2000" dirty="0"/>
              <a:t>Using the SpaceX API, data was gathered by sending GET requests. </a:t>
            </a:r>
            <a:r>
              <a:rPr lang="en-IN" sz="2000" dirty="0"/>
              <a:t>The response was decoded into JSON format using the .</a:t>
            </a:r>
            <a:r>
              <a:rPr lang="en-IN" sz="2000" dirty="0" err="1"/>
              <a:t>json</a:t>
            </a:r>
            <a:r>
              <a:rPr lang="en-IN" sz="2000" dirty="0"/>
              <a:t>() function and converted </a:t>
            </a:r>
            <a:r>
              <a:rPr lang="en-US" sz="2000" dirty="0"/>
              <a:t>into a pandas </a:t>
            </a:r>
            <a:r>
              <a:rPr lang="en-US" sz="2000" dirty="0" err="1"/>
              <a:t>dataframe</a:t>
            </a:r>
            <a:r>
              <a:rPr lang="en-US" sz="2000" dirty="0"/>
              <a:t> with the </a:t>
            </a:r>
            <a:r>
              <a:rPr lang="en-US" sz="2000" dirty="0" err="1"/>
              <a:t>json_normalize</a:t>
            </a:r>
            <a:r>
              <a:rPr lang="en-US" sz="2000" dirty="0"/>
              <a:t>() method. The dataset was then cleaned, checked for missing values, and appropriately filled to ensure completeness.</a:t>
            </a:r>
          </a:p>
          <a:p>
            <a:r>
              <a:rPr lang="en-US" sz="2400" dirty="0"/>
              <a:t>Web Scraping:</a:t>
            </a:r>
          </a:p>
          <a:p>
            <a:pPr marL="457200" lvl="1" indent="0">
              <a:buNone/>
            </a:pPr>
            <a:r>
              <a:rPr lang="en-US" sz="2000" dirty="0"/>
              <a:t>Falcon 9 launch records were extracted from Wikipedia using </a:t>
            </a:r>
            <a:r>
              <a:rPr lang="en-US" sz="2000" dirty="0" err="1"/>
              <a:t>BeautifulSoup</a:t>
            </a:r>
            <a:r>
              <a:rPr lang="en-US" sz="2000" dirty="0"/>
              <a:t>. The data, retrieved as HTML tables, was parsed and transformed into pandas </a:t>
            </a:r>
            <a:r>
              <a:rPr lang="en-US" sz="2000" dirty="0" err="1"/>
              <a:t>dataframes</a:t>
            </a:r>
            <a:r>
              <a:rPr lang="en-US" sz="2000" dirty="0"/>
              <a:t> for further analysis.</a:t>
            </a:r>
          </a:p>
          <a:p>
            <a:pPr marL="457200" lvl="1"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https://github.com/yash2412-d/IBM-Data-Science/blob/main/Applied%20Data%20Science%20Capstone/Week%201/jupyter-labs-spacex-data-collection-api.ipynb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5A076363-B060-68E6-1DE8-23563B92C862}"/>
              </a:ext>
            </a:extLst>
          </p:cNvPr>
          <p:cNvSpPr/>
          <p:nvPr/>
        </p:nvSpPr>
        <p:spPr>
          <a:xfrm>
            <a:off x="7548880" y="2029980"/>
            <a:ext cx="2590800" cy="711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b="0" i="0" u="none" strike="noStrike" baseline="0" dirty="0">
                <a:solidFill>
                  <a:srgbClr val="FFFFFF"/>
                </a:solidFill>
                <a:latin typeface="Calibri" panose="020F0502020204030204" pitchFamily="34" charset="0"/>
              </a:rPr>
              <a:t>Get request for rocket launch </a:t>
            </a:r>
            <a:r>
              <a:rPr lang="en-IN" sz="1800" b="0" i="0" u="none" strike="noStrike" baseline="0" dirty="0">
                <a:solidFill>
                  <a:srgbClr val="FFFFFF"/>
                </a:solidFill>
                <a:latin typeface="Calibri" panose="020F0502020204030204" pitchFamily="34" charset="0"/>
              </a:rPr>
              <a:t>data using API</a:t>
            </a:r>
            <a:endParaRPr lang="en-IN" dirty="0"/>
          </a:p>
        </p:txBody>
      </p:sp>
      <p:sp>
        <p:nvSpPr>
          <p:cNvPr id="7" name="Rectangle 6">
            <a:extLst>
              <a:ext uri="{FF2B5EF4-FFF2-40B4-BE49-F238E27FC236}">
                <a16:creationId xmlns:a16="http://schemas.microsoft.com/office/drawing/2014/main" id="{20DE6825-70D7-32A4-36DA-36141AB6DA0E}"/>
              </a:ext>
            </a:extLst>
          </p:cNvPr>
          <p:cNvSpPr/>
          <p:nvPr/>
        </p:nvSpPr>
        <p:spPr>
          <a:xfrm>
            <a:off x="7548880" y="3067828"/>
            <a:ext cx="2590800" cy="9352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b="0" i="0" u="none" strike="noStrike" baseline="0" dirty="0">
                <a:solidFill>
                  <a:srgbClr val="FFFFFF"/>
                </a:solidFill>
                <a:latin typeface="Calibri" panose="020F0502020204030204" pitchFamily="34" charset="0"/>
              </a:rPr>
              <a:t>Use </a:t>
            </a:r>
            <a:r>
              <a:rPr lang="en-US" sz="1800" b="0" i="0" u="none" strike="noStrike" baseline="0" dirty="0" err="1">
                <a:solidFill>
                  <a:srgbClr val="FFFFFF"/>
                </a:solidFill>
                <a:latin typeface="Calibri" panose="020F0502020204030204" pitchFamily="34" charset="0"/>
              </a:rPr>
              <a:t>json_normalize</a:t>
            </a:r>
            <a:r>
              <a:rPr lang="en-US" sz="1800" b="0" i="0" u="none" strike="noStrike" baseline="0" dirty="0">
                <a:solidFill>
                  <a:srgbClr val="FFFFFF"/>
                </a:solidFill>
                <a:latin typeface="Calibri" panose="020F0502020204030204" pitchFamily="34" charset="0"/>
              </a:rPr>
              <a:t> method to convert </a:t>
            </a:r>
            <a:r>
              <a:rPr lang="en-US" sz="1800" b="0" i="0" u="none" strike="noStrike" baseline="0" dirty="0" err="1">
                <a:solidFill>
                  <a:srgbClr val="FFFFFF"/>
                </a:solidFill>
                <a:latin typeface="Calibri" panose="020F0502020204030204" pitchFamily="34" charset="0"/>
              </a:rPr>
              <a:t>json</a:t>
            </a:r>
            <a:r>
              <a:rPr lang="en-US" sz="1800" b="0" i="0" u="none" strike="noStrike" baseline="0" dirty="0">
                <a:solidFill>
                  <a:srgbClr val="FFFFFF"/>
                </a:solidFill>
                <a:latin typeface="Calibri" panose="020F0502020204030204" pitchFamily="34" charset="0"/>
              </a:rPr>
              <a:t> result to </a:t>
            </a:r>
            <a:r>
              <a:rPr lang="en-US" sz="1800" b="0" i="0" u="none" strike="noStrike" baseline="0" dirty="0" err="1">
                <a:solidFill>
                  <a:srgbClr val="FFFFFF"/>
                </a:solidFill>
                <a:latin typeface="Calibri" panose="020F0502020204030204" pitchFamily="34" charset="0"/>
              </a:rPr>
              <a:t>dataframe</a:t>
            </a:r>
            <a:endParaRPr lang="en-IN" dirty="0"/>
          </a:p>
        </p:txBody>
      </p:sp>
      <p:sp>
        <p:nvSpPr>
          <p:cNvPr id="8" name="Rectangle 7">
            <a:extLst>
              <a:ext uri="{FF2B5EF4-FFF2-40B4-BE49-F238E27FC236}">
                <a16:creationId xmlns:a16="http://schemas.microsoft.com/office/drawing/2014/main" id="{952263DD-7C3D-427F-987E-B952C26FFF0F}"/>
              </a:ext>
            </a:extLst>
          </p:cNvPr>
          <p:cNvSpPr/>
          <p:nvPr/>
        </p:nvSpPr>
        <p:spPr>
          <a:xfrm>
            <a:off x="7559040" y="4337828"/>
            <a:ext cx="2590800" cy="9352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800" b="0" i="0" u="none" strike="noStrike" baseline="0" dirty="0">
                <a:solidFill>
                  <a:srgbClr val="FFFFFF"/>
                </a:solidFill>
                <a:latin typeface="Calibri" panose="020F0502020204030204" pitchFamily="34" charset="0"/>
              </a:rPr>
              <a:t>Performed data cleaning and filling the missing value</a:t>
            </a:r>
            <a:endParaRPr lang="en-IN" dirty="0"/>
          </a:p>
        </p:txBody>
      </p:sp>
      <p:cxnSp>
        <p:nvCxnSpPr>
          <p:cNvPr id="10" name="Straight Arrow Connector 9">
            <a:extLst>
              <a:ext uri="{FF2B5EF4-FFF2-40B4-BE49-F238E27FC236}">
                <a16:creationId xmlns:a16="http://schemas.microsoft.com/office/drawing/2014/main" id="{1D1888D1-787A-81AD-DF0F-EC95C59536E5}"/>
              </a:ext>
            </a:extLst>
          </p:cNvPr>
          <p:cNvCxnSpPr>
            <a:stCxn id="2" idx="2"/>
          </p:cNvCxnSpPr>
          <p:nvPr/>
        </p:nvCxnSpPr>
        <p:spPr>
          <a:xfrm>
            <a:off x="8844280" y="2741180"/>
            <a:ext cx="5080" cy="36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81B5A14-0F29-802E-4AE3-5A8BC302E51E}"/>
              </a:ext>
            </a:extLst>
          </p:cNvPr>
          <p:cNvCxnSpPr/>
          <p:nvPr/>
        </p:nvCxnSpPr>
        <p:spPr>
          <a:xfrm>
            <a:off x="8844280" y="3980700"/>
            <a:ext cx="5080" cy="36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600309"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We parsed the table and converted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https://github.com/yash2412-d/IBM-Data-Science/blob/main/Applied%20Data%20Science%20Capstone/Week%201/jupyter-labs-webscraping.ipynb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8C6FC419-270D-4250-5F62-2A4BC089B66C}"/>
              </a:ext>
            </a:extLst>
          </p:cNvPr>
          <p:cNvSpPr/>
          <p:nvPr/>
        </p:nvSpPr>
        <p:spPr>
          <a:xfrm>
            <a:off x="6878320" y="2092960"/>
            <a:ext cx="3342640" cy="934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800" b="0" i="0" u="none" strike="noStrike" baseline="0" dirty="0">
                <a:solidFill>
                  <a:srgbClr val="FFFFFF"/>
                </a:solidFill>
                <a:latin typeface="Calibri" panose="020F0502020204030204" pitchFamily="34" charset="0"/>
              </a:rPr>
              <a:t>Request the Falcon9 </a:t>
            </a:r>
            <a:r>
              <a:rPr lang="en-US" sz="1800" b="0" i="0" u="none" strike="noStrike" baseline="0" dirty="0">
                <a:solidFill>
                  <a:srgbClr val="FFFFFF"/>
                </a:solidFill>
                <a:latin typeface="Calibri" panose="020F0502020204030204" pitchFamily="34" charset="0"/>
              </a:rPr>
              <a:t>Launch Wiki page from </a:t>
            </a:r>
            <a:r>
              <a:rPr lang="en-US" sz="1800" b="0" i="0" u="none" strike="noStrike" baseline="0" dirty="0" err="1">
                <a:solidFill>
                  <a:srgbClr val="FFFFFF"/>
                </a:solidFill>
                <a:latin typeface="Calibri" panose="020F0502020204030204" pitchFamily="34" charset="0"/>
              </a:rPr>
              <a:t>url</a:t>
            </a:r>
            <a:endParaRPr lang="en-IN" dirty="0"/>
          </a:p>
        </p:txBody>
      </p:sp>
      <p:sp>
        <p:nvSpPr>
          <p:cNvPr id="7" name="Rectangle 6">
            <a:extLst>
              <a:ext uri="{FF2B5EF4-FFF2-40B4-BE49-F238E27FC236}">
                <a16:creationId xmlns:a16="http://schemas.microsoft.com/office/drawing/2014/main" id="{D7920814-6C45-B7D3-436F-294F09540459}"/>
              </a:ext>
            </a:extLst>
          </p:cNvPr>
          <p:cNvSpPr/>
          <p:nvPr/>
        </p:nvSpPr>
        <p:spPr>
          <a:xfrm>
            <a:off x="6878320" y="3247130"/>
            <a:ext cx="3342640" cy="934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800" b="0" i="0" u="none" strike="noStrike" baseline="0" dirty="0">
                <a:solidFill>
                  <a:srgbClr val="FFFFFF"/>
                </a:solidFill>
                <a:latin typeface="Calibri" panose="020F0502020204030204" pitchFamily="34" charset="0"/>
              </a:rPr>
              <a:t>Create a </a:t>
            </a:r>
            <a:r>
              <a:rPr lang="en-IN" sz="1800" b="0" i="0" u="none" strike="noStrike" baseline="0" dirty="0" err="1">
                <a:solidFill>
                  <a:srgbClr val="FFFFFF"/>
                </a:solidFill>
                <a:latin typeface="Calibri" panose="020F0502020204030204" pitchFamily="34" charset="0"/>
              </a:rPr>
              <a:t>BeautifulSoup</a:t>
            </a:r>
            <a:r>
              <a:rPr lang="en-IN" dirty="0">
                <a:solidFill>
                  <a:srgbClr val="FFFFFF"/>
                </a:solidFill>
                <a:latin typeface="Calibri" panose="020F0502020204030204" pitchFamily="34" charset="0"/>
              </a:rPr>
              <a:t> </a:t>
            </a:r>
            <a:r>
              <a:rPr lang="en-IN" sz="1800" b="0" i="0" u="none" strike="noStrike" baseline="0" dirty="0">
                <a:solidFill>
                  <a:srgbClr val="FFFFFF"/>
                </a:solidFill>
                <a:latin typeface="Calibri" panose="020F0502020204030204" pitchFamily="34" charset="0"/>
              </a:rPr>
              <a:t>from the HTML response</a:t>
            </a:r>
            <a:endParaRPr lang="en-IN" dirty="0"/>
          </a:p>
        </p:txBody>
      </p:sp>
      <p:sp>
        <p:nvSpPr>
          <p:cNvPr id="8" name="Rectangle 7">
            <a:extLst>
              <a:ext uri="{FF2B5EF4-FFF2-40B4-BE49-F238E27FC236}">
                <a16:creationId xmlns:a16="http://schemas.microsoft.com/office/drawing/2014/main" id="{942A667E-5F44-2BA6-A352-A5A66BDAF8A3}"/>
              </a:ext>
            </a:extLst>
          </p:cNvPr>
          <p:cNvSpPr/>
          <p:nvPr/>
        </p:nvSpPr>
        <p:spPr>
          <a:xfrm>
            <a:off x="6878320" y="4374890"/>
            <a:ext cx="3342640" cy="934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800" b="0" i="0" u="none" strike="noStrike" baseline="0" dirty="0">
                <a:solidFill>
                  <a:srgbClr val="FFFFFF"/>
                </a:solidFill>
                <a:latin typeface="Calibri" panose="020F0502020204030204" pitchFamily="34" charset="0"/>
              </a:rPr>
              <a:t>Extract all column/variable names from the HTML header</a:t>
            </a:r>
            <a:endParaRPr lang="en-IN" dirty="0"/>
          </a:p>
        </p:txBody>
      </p:sp>
      <p:cxnSp>
        <p:nvCxnSpPr>
          <p:cNvPr id="10" name="Straight Arrow Connector 9">
            <a:extLst>
              <a:ext uri="{FF2B5EF4-FFF2-40B4-BE49-F238E27FC236}">
                <a16:creationId xmlns:a16="http://schemas.microsoft.com/office/drawing/2014/main" id="{938D3CA3-3B9F-F0CC-33B1-6B1AC71EBF40}"/>
              </a:ext>
            </a:extLst>
          </p:cNvPr>
          <p:cNvCxnSpPr>
            <a:stCxn id="5" idx="2"/>
            <a:endCxn id="7" idx="0"/>
          </p:cNvCxnSpPr>
          <p:nvPr/>
        </p:nvCxnSpPr>
        <p:spPr>
          <a:xfrm>
            <a:off x="8549640" y="3027680"/>
            <a:ext cx="0" cy="2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1871A4-BB14-A866-769F-5C38B3ACFE1E}"/>
              </a:ext>
            </a:extLst>
          </p:cNvPr>
          <p:cNvCxnSpPr>
            <a:stCxn id="7" idx="2"/>
            <a:endCxn id="8" idx="0"/>
          </p:cNvCxnSpPr>
          <p:nvPr/>
        </p:nvCxnSpPr>
        <p:spPr>
          <a:xfrm>
            <a:off x="8549640" y="4181850"/>
            <a:ext cx="0" cy="19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1246</TotalTime>
  <Words>3020</Words>
  <Application>Microsoft Office PowerPoint</Application>
  <PresentationFormat>Widescreen</PresentationFormat>
  <Paragraphs>309</Paragraphs>
  <Slides>46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Yashaswini D</cp:lastModifiedBy>
  <cp:revision>207</cp:revision>
  <dcterms:created xsi:type="dcterms:W3CDTF">2021-04-29T18:58:34Z</dcterms:created>
  <dcterms:modified xsi:type="dcterms:W3CDTF">2024-12-29T10:20:29Z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